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61" r:id="rId5"/>
    <p:sldId id="258" r:id="rId6"/>
    <p:sldId id="259" r:id="rId7"/>
    <p:sldId id="260" r:id="rId8"/>
    <p:sldId id="262" r:id="rId9"/>
    <p:sldId id="270" r:id="rId10"/>
    <p:sldId id="269" r:id="rId11"/>
    <p:sldId id="263" r:id="rId12"/>
    <p:sldId id="264" r:id="rId13"/>
    <p:sldId id="268" r:id="rId14"/>
    <p:sldId id="267" r:id="rId15"/>
    <p:sldId id="265" r:id="rId16"/>
    <p:sldId id="266" r:id="rId17"/>
  </p:sldIdLst>
  <p:sldSz cx="12192000" cy="6858000"/>
  <p:notesSz cx="6858000" cy="9144000"/>
  <p:custDataLst>
    <p:tags r:id="rId2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0D0B5750-6CD4-4331-8D49-7273B61F7B3D}">
          <p14:sldIdLst>
            <p14:sldId id="256"/>
            <p14:sldId id="257"/>
            <p14:sldId id="261"/>
            <p14:sldId id="258"/>
            <p14:sldId id="259"/>
            <p14:sldId id="260"/>
            <p14:sldId id="262"/>
            <p14:sldId id="270"/>
            <p14:sldId id="269"/>
            <p14:sldId id="263"/>
            <p14:sldId id="264"/>
            <p14:sldId id="268"/>
            <p14:sldId id="267"/>
            <p14:sldId id="265"/>
            <p14:sldId id="26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丁 彦杰" initials="丁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1B18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34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52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161DF2BF-198A-4E9D-B4BD-F0A9730B5A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F448CAEE-EAE6-463C-820B-8C9C4AE20291}" type="slidenum">
              <a:rPr lang="zh-CN" altLang="en-US" smtClean="0"/>
            </a:fld>
            <a:endParaRPr lang="zh-CN" alt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DF2BF-198A-4E9D-B4BD-F0A9730B5A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8CAEE-EAE6-463C-820B-8C9C4AE202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DF2BF-198A-4E9D-B4BD-F0A9730B5A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8CAEE-EAE6-463C-820B-8C9C4AE202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DF2BF-198A-4E9D-B4BD-F0A9730B5A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8CAEE-EAE6-463C-820B-8C9C4AE202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61DF2BF-198A-4E9D-B4BD-F0A9730B5A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448CAEE-EAE6-463C-820B-8C9C4AE20291}" type="slidenum">
              <a:rPr lang="zh-CN" altLang="en-US" smtClean="0"/>
            </a:fld>
            <a:endParaRPr lang="zh-CN" alt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DF2BF-198A-4E9D-B4BD-F0A9730B5A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8CAEE-EAE6-463C-820B-8C9C4AE202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DF2BF-198A-4E9D-B4BD-F0A9730B5A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8CAEE-EAE6-463C-820B-8C9C4AE202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DF2BF-198A-4E9D-B4BD-F0A9730B5A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8CAEE-EAE6-463C-820B-8C9C4AE202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DF2BF-198A-4E9D-B4BD-F0A9730B5A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8CAEE-EAE6-463C-820B-8C9C4AE202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61DF2BF-198A-4E9D-B4BD-F0A9730B5A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448CAEE-EAE6-463C-820B-8C9C4AE20291}" type="slidenum">
              <a:rPr lang="zh-CN" altLang="en-US" smtClean="0"/>
            </a:fld>
            <a:endParaRPr lang="zh-CN" alt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61DF2BF-198A-4E9D-B4BD-F0A9730B5A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448CAEE-EAE6-463C-820B-8C9C4AE20291}" type="slidenum">
              <a:rPr lang="zh-CN" altLang="en-US" smtClean="0"/>
            </a:fld>
            <a:endParaRPr lang="zh-CN" alt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161DF2BF-198A-4E9D-B4BD-F0A9730B5A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F448CAEE-EAE6-463C-820B-8C9C4AE20291}" type="slidenum">
              <a:rPr lang="zh-CN" altLang="en-US" smtClean="0"/>
            </a:fld>
            <a:endParaRPr lang="zh-CN" alt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175" indent="-384175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1217213"/>
          </a:xfrm>
        </p:spPr>
        <p:txBody>
          <a:bodyPr/>
          <a:lstStyle/>
          <a:p>
            <a:r>
              <a:rPr lang="zh-CN" altLang="en-US" sz="4400" dirty="0"/>
              <a:t>关于</a:t>
            </a:r>
            <a:r>
              <a:rPr lang="en-US" altLang="zh-CN" sz="4400" dirty="0"/>
              <a:t>C++</a:t>
            </a:r>
            <a:r>
              <a:rPr lang="zh-CN" altLang="en-US" sz="4400" dirty="0"/>
              <a:t>输入输出问题</a:t>
            </a:r>
            <a:endParaRPr lang="zh-CN" altLang="en-US" sz="4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773039" y="3282184"/>
            <a:ext cx="6831673" cy="1086237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丁彦杰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71600" y="855133"/>
            <a:ext cx="9601200" cy="50122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 dirty="0"/>
              <a:t>4.get/puts</a:t>
            </a:r>
            <a:endParaRPr lang="en-US" altLang="zh-CN" sz="2800" dirty="0"/>
          </a:p>
          <a:p>
            <a:pPr marL="0" indent="0">
              <a:buNone/>
            </a:pPr>
            <a:r>
              <a:rPr lang="zh-CN" altLang="en-US" sz="2800" dirty="0"/>
              <a:t>使用</a:t>
            </a:r>
            <a:r>
              <a:rPr lang="en-US" altLang="zh-CN" sz="2800" dirty="0"/>
              <a:t>get/puts</a:t>
            </a:r>
            <a:r>
              <a:rPr lang="zh-CN" altLang="en-US" sz="2800" dirty="0"/>
              <a:t>读入字符串，可以读入，输出</a:t>
            </a:r>
            <a:r>
              <a:rPr lang="en-US" altLang="zh-CN" sz="2800" dirty="0"/>
              <a:t>string</a:t>
            </a:r>
            <a:r>
              <a:rPr lang="zh-CN" altLang="en-US" sz="2800" dirty="0"/>
              <a:t>型变量。</a:t>
            </a:r>
            <a:endParaRPr lang="en-US" altLang="zh-CN" sz="2800" dirty="0"/>
          </a:p>
          <a:p>
            <a:pPr marL="0" indent="0">
              <a:buNone/>
            </a:pPr>
            <a:r>
              <a:rPr lang="zh-CN" altLang="en-US" sz="2800" dirty="0"/>
              <a:t>她们的速度也相当快。</a:t>
            </a:r>
            <a:endParaRPr lang="en-US" altLang="zh-CN" sz="2800" dirty="0"/>
          </a:p>
          <a:p>
            <a:pPr marL="0" indent="0">
              <a:buNone/>
            </a:pPr>
            <a:r>
              <a:rPr lang="zh-CN" altLang="en-US" sz="2800" dirty="0"/>
              <a:t>用法：</a:t>
            </a:r>
            <a:endParaRPr lang="en-US" altLang="zh-CN" sz="2800" dirty="0"/>
          </a:p>
          <a:p>
            <a:pPr marL="0" indent="0">
              <a:buNone/>
            </a:pPr>
            <a:r>
              <a:rPr lang="en-US" altLang="zh-CN" sz="2800" dirty="0">
                <a:solidFill>
                  <a:srgbClr val="0000FF"/>
                </a:solidFill>
              </a:rPr>
              <a:t>string s</a:t>
            </a:r>
            <a:r>
              <a:rPr lang="zh-CN" altLang="en-US" sz="2800" dirty="0">
                <a:solidFill>
                  <a:srgbClr val="0000FF"/>
                </a:solidFill>
              </a:rPr>
              <a:t>；</a:t>
            </a:r>
            <a:r>
              <a:rPr lang="en-US" altLang="zh-CN" sz="2800" dirty="0">
                <a:solidFill>
                  <a:srgbClr val="0000FF"/>
                </a:solidFill>
              </a:rPr>
              <a:t>get(s);</a:t>
            </a:r>
            <a:endParaRPr lang="en-US" altLang="zh-CN" sz="2800" dirty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en-US" altLang="zh-CN" sz="2800" dirty="0">
                <a:solidFill>
                  <a:srgbClr val="0000FF"/>
                </a:solidFill>
              </a:rPr>
              <a:t>puts</a:t>
            </a:r>
            <a:r>
              <a:rPr lang="zh-CN" altLang="en-US" sz="2800" dirty="0">
                <a:solidFill>
                  <a:srgbClr val="0000FF"/>
                </a:solidFill>
              </a:rPr>
              <a:t>（</a:t>
            </a:r>
            <a:r>
              <a:rPr lang="en-US" altLang="zh-CN" sz="2800" dirty="0">
                <a:solidFill>
                  <a:srgbClr val="0000FF"/>
                </a:solidFill>
              </a:rPr>
              <a:t>s</a:t>
            </a:r>
            <a:r>
              <a:rPr lang="zh-CN" altLang="en-US" sz="2800" dirty="0">
                <a:solidFill>
                  <a:srgbClr val="0000FF"/>
                </a:solidFill>
              </a:rPr>
              <a:t>），也可以</a:t>
            </a:r>
            <a:r>
              <a:rPr lang="en-US" altLang="zh-CN" sz="2800" dirty="0">
                <a:solidFill>
                  <a:srgbClr val="0000FF"/>
                </a:solidFill>
              </a:rPr>
              <a:t>puts(“sample”);</a:t>
            </a:r>
            <a:endParaRPr lang="en-US" altLang="zh-CN" sz="2800" dirty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zh-CN" altLang="en-US" sz="2800" dirty="0"/>
              <a:t>另：使用</a:t>
            </a:r>
            <a:r>
              <a:rPr lang="en-US" altLang="zh-CN" sz="2800" dirty="0"/>
              <a:t>puts</a:t>
            </a:r>
            <a:r>
              <a:rPr lang="zh-CN" altLang="en-US" sz="2800" dirty="0"/>
              <a:t>后会自动输出空行。</a:t>
            </a:r>
            <a:endParaRPr lang="en-US" altLang="zh-CN" sz="2800" dirty="0"/>
          </a:p>
          <a:p>
            <a:pPr marL="0" indent="0">
              <a:buNone/>
            </a:pPr>
            <a:r>
              <a:rPr lang="en-US" altLang="zh-CN" sz="2800" dirty="0">
                <a:solidFill>
                  <a:srgbClr val="0000FF"/>
                </a:solidFill>
              </a:rPr>
              <a:t>puts</a:t>
            </a:r>
            <a:r>
              <a:rPr lang="zh-CN" altLang="en-US" sz="2800" dirty="0">
                <a:solidFill>
                  <a:srgbClr val="0000FF"/>
                </a:solidFill>
              </a:rPr>
              <a:t>（“”）；即等同于</a:t>
            </a:r>
            <a:r>
              <a:rPr lang="en-US" altLang="zh-CN" sz="2800" dirty="0" err="1">
                <a:solidFill>
                  <a:srgbClr val="0000FF"/>
                </a:solidFill>
              </a:rPr>
              <a:t>cout</a:t>
            </a:r>
            <a:r>
              <a:rPr lang="en-US" altLang="zh-CN" sz="2800" dirty="0">
                <a:solidFill>
                  <a:srgbClr val="0000FF"/>
                </a:solidFill>
              </a:rPr>
              <a:t>&lt;&lt;</a:t>
            </a:r>
            <a:r>
              <a:rPr lang="en-US" altLang="zh-CN" sz="2800" dirty="0" err="1">
                <a:solidFill>
                  <a:srgbClr val="0000FF"/>
                </a:solidFill>
              </a:rPr>
              <a:t>endl</a:t>
            </a:r>
            <a:r>
              <a:rPr lang="zh-CN" altLang="en-US" sz="2800" dirty="0">
                <a:solidFill>
                  <a:srgbClr val="0000FF"/>
                </a:solidFill>
              </a:rPr>
              <a:t>；</a:t>
            </a:r>
            <a:endParaRPr lang="en-US" altLang="zh-CN" sz="2800" dirty="0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en-US" altLang="zh-CN" sz="2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711200"/>
          </a:xfrm>
        </p:spPr>
        <p:txBody>
          <a:bodyPr/>
          <a:lstStyle/>
          <a:p>
            <a:r>
              <a:rPr lang="zh-CN" altLang="en-US" dirty="0"/>
              <a:t>二 数字的读入</a:t>
            </a:r>
            <a:r>
              <a:rPr lang="en-US" altLang="zh-CN" dirty="0"/>
              <a:t>/</a:t>
            </a:r>
            <a:r>
              <a:rPr lang="zh-CN" altLang="en-US" dirty="0"/>
              <a:t>输出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04900" y="1498600"/>
            <a:ext cx="10934700" cy="5181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400" dirty="0"/>
              <a:t>1.</a:t>
            </a:r>
            <a:r>
              <a:rPr lang="zh-CN" altLang="en-US" sz="2400" dirty="0"/>
              <a:t>整数，可用</a:t>
            </a:r>
            <a:r>
              <a:rPr lang="en-US" altLang="zh-CN" sz="2400" dirty="0"/>
              <a:t>%d</a:t>
            </a:r>
            <a:r>
              <a:rPr lang="zh-CN" altLang="en-US" sz="2400" dirty="0"/>
              <a:t>和</a:t>
            </a:r>
            <a:r>
              <a:rPr lang="en-US" altLang="zh-CN" sz="2400" dirty="0"/>
              <a:t>%</a:t>
            </a:r>
            <a:r>
              <a:rPr lang="en-US" altLang="zh-CN" sz="2400" dirty="0" err="1"/>
              <a:t>lld</a:t>
            </a:r>
            <a:endParaRPr lang="en-US" altLang="zh-CN" sz="2400" dirty="0"/>
          </a:p>
          <a:p>
            <a:pPr marL="0" indent="0">
              <a:buNone/>
            </a:pPr>
            <a:r>
              <a:rPr lang="zh-CN" altLang="en-US" sz="2400" dirty="0"/>
              <a:t>（</a:t>
            </a:r>
            <a:r>
              <a:rPr lang="en-US" altLang="zh-CN" sz="2400" dirty="0"/>
              <a:t>1</a:t>
            </a:r>
            <a:r>
              <a:rPr lang="zh-CN" altLang="en-US" sz="2400" dirty="0"/>
              <a:t>）</a:t>
            </a:r>
            <a:r>
              <a:rPr lang="en-US" altLang="zh-CN" sz="2400" dirty="0"/>
              <a:t>int</a:t>
            </a:r>
            <a:r>
              <a:rPr lang="zh-CN" altLang="en-US" sz="2400" dirty="0"/>
              <a:t>（</a:t>
            </a:r>
            <a:r>
              <a:rPr lang="en-US" altLang="zh-CN" sz="2400" dirty="0"/>
              <a:t>=long</a:t>
            </a:r>
            <a:r>
              <a:rPr lang="zh-CN" altLang="en-US" sz="2400" dirty="0"/>
              <a:t>）</a:t>
            </a:r>
            <a:r>
              <a:rPr lang="en-US" altLang="zh-CN" sz="2400" dirty="0"/>
              <a:t>  </a:t>
            </a:r>
            <a:r>
              <a:rPr lang="zh-CN" altLang="en-US" sz="2400" dirty="0"/>
              <a:t>占</a:t>
            </a:r>
            <a:r>
              <a:rPr lang="en-US" altLang="zh-CN" sz="2400" dirty="0"/>
              <a:t>4</a:t>
            </a:r>
            <a:r>
              <a:rPr lang="zh-CN" altLang="en-US" sz="2400" dirty="0"/>
              <a:t>个字节，范围：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-2147483648</a:t>
            </a:r>
            <a:r>
              <a:rPr lang="zh-CN" altLang="en-US" sz="2400" dirty="0"/>
              <a:t>～</a:t>
            </a:r>
            <a:r>
              <a:rPr lang="en-US" altLang="zh-CN" sz="2400" dirty="0"/>
              <a:t>2147483647</a:t>
            </a:r>
            <a:r>
              <a:rPr lang="zh-CN" altLang="en-US" sz="2400" dirty="0"/>
              <a:t> </a:t>
            </a:r>
            <a:endParaRPr lang="en-US" altLang="zh-CN" sz="2400" dirty="0"/>
          </a:p>
          <a:p>
            <a:pPr marL="0" indent="0">
              <a:buNone/>
            </a:pPr>
            <a:r>
              <a:rPr lang="zh-CN" altLang="en-US" sz="2400" dirty="0"/>
              <a:t>（</a:t>
            </a:r>
            <a:r>
              <a:rPr lang="en-US" altLang="zh-CN" sz="2400" dirty="0"/>
              <a:t>2</a:t>
            </a:r>
            <a:r>
              <a:rPr lang="zh-CN" altLang="en-US" sz="2400" dirty="0"/>
              <a:t>）</a:t>
            </a:r>
            <a:r>
              <a:rPr lang="en-US" altLang="zh-CN" sz="2400" dirty="0"/>
              <a:t>long </a:t>
            </a:r>
            <a:r>
              <a:rPr lang="en-US" altLang="zh-CN" sz="2400" dirty="0" err="1"/>
              <a:t>long</a:t>
            </a:r>
            <a:r>
              <a:rPr lang="en-US" altLang="zh-CN" sz="2400" dirty="0"/>
              <a:t>         </a:t>
            </a:r>
            <a:r>
              <a:rPr lang="zh-CN" altLang="en-US" sz="2400" dirty="0"/>
              <a:t>占</a:t>
            </a:r>
            <a:r>
              <a:rPr lang="en-US" altLang="zh-CN" sz="2400" dirty="0"/>
              <a:t>8</a:t>
            </a:r>
            <a:r>
              <a:rPr lang="zh-CN" altLang="en-US" sz="2400" dirty="0"/>
              <a:t>个字节，范围：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-9223372036854775808</a:t>
            </a:r>
            <a:r>
              <a:rPr lang="zh-CN" altLang="en-US" sz="2400" dirty="0"/>
              <a:t>～</a:t>
            </a:r>
            <a:r>
              <a:rPr lang="en-US" altLang="zh-CN" sz="2400" dirty="0"/>
              <a:t>9223372036854775807</a:t>
            </a:r>
            <a:r>
              <a:rPr lang="zh-CN" altLang="en-US" sz="2400" dirty="0"/>
              <a:t> </a:t>
            </a:r>
            <a:endParaRPr lang="en-US" altLang="zh-CN" sz="2400" dirty="0"/>
          </a:p>
          <a:p>
            <a:pPr marL="0" indent="0">
              <a:buNone/>
            </a:pPr>
            <a:r>
              <a:rPr lang="zh-CN" altLang="en-US" sz="2400" dirty="0"/>
              <a:t>（</a:t>
            </a:r>
            <a:r>
              <a:rPr lang="en-US" altLang="zh-CN" sz="2400" dirty="0"/>
              <a:t>3</a:t>
            </a:r>
            <a:r>
              <a:rPr lang="zh-CN" altLang="en-US" sz="2400" dirty="0"/>
              <a:t>）</a:t>
            </a:r>
            <a:r>
              <a:rPr lang="en-US" altLang="zh-CN" sz="2400" dirty="0"/>
              <a:t>unsigned long </a:t>
            </a:r>
            <a:r>
              <a:rPr lang="zh-CN" altLang="en-US" sz="2400" dirty="0"/>
              <a:t>占</a:t>
            </a:r>
            <a:r>
              <a:rPr lang="en-US" altLang="zh-CN" sz="2400" dirty="0"/>
              <a:t>4</a:t>
            </a:r>
            <a:r>
              <a:rPr lang="zh-CN" altLang="en-US" sz="2400" dirty="0"/>
              <a:t>个字节，范围：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0</a:t>
            </a:r>
            <a:r>
              <a:rPr lang="zh-CN" altLang="en-US" sz="2400" dirty="0"/>
              <a:t>～</a:t>
            </a:r>
            <a:r>
              <a:rPr lang="en-US" altLang="zh-CN" sz="2400" dirty="0"/>
              <a:t>4294967295</a:t>
            </a:r>
            <a:r>
              <a:rPr lang="zh-CN" altLang="en-US" sz="2400" dirty="0"/>
              <a:t> </a:t>
            </a:r>
            <a:endParaRPr lang="en-US" altLang="zh-CN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71600" y="762000"/>
            <a:ext cx="9601200" cy="5105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400" dirty="0"/>
              <a:t>2.</a:t>
            </a:r>
            <a:r>
              <a:rPr lang="zh-CN" altLang="en-US" sz="2400" dirty="0"/>
              <a:t>实数，建议使用</a:t>
            </a:r>
            <a:r>
              <a:rPr lang="en-US" altLang="zh-CN" sz="2400" dirty="0" err="1"/>
              <a:t>cin</a:t>
            </a:r>
            <a:r>
              <a:rPr lang="en-US" altLang="zh-CN" sz="2400" dirty="0"/>
              <a:t>/</a:t>
            </a:r>
            <a:r>
              <a:rPr lang="en-US" altLang="zh-CN" sz="2400" dirty="0" err="1"/>
              <a:t>cout</a:t>
            </a:r>
            <a:r>
              <a:rPr lang="zh-CN" altLang="en-US" sz="2400" dirty="0"/>
              <a:t>，因为实数类型较多，有：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float</a:t>
            </a:r>
            <a:r>
              <a:rPr lang="zh-CN" altLang="en-US" sz="2400" dirty="0"/>
              <a:t>： </a:t>
            </a:r>
            <a:r>
              <a:rPr lang="en-US" altLang="zh-CN" sz="2400" dirty="0"/>
              <a:t>4</a:t>
            </a:r>
            <a:r>
              <a:rPr lang="zh-CN" altLang="en-US" sz="2400" dirty="0"/>
              <a:t>字节。范围：</a:t>
            </a:r>
            <a:r>
              <a:rPr lang="en-US" altLang="zh-CN" sz="2400" dirty="0"/>
              <a:t>-3.4E38</a:t>
            </a:r>
            <a:r>
              <a:rPr lang="zh-CN" altLang="en-US" sz="2400" dirty="0"/>
              <a:t>～</a:t>
            </a:r>
            <a:r>
              <a:rPr lang="en-US" altLang="zh-CN" sz="2400" dirty="0"/>
              <a:t>3.4E38</a:t>
            </a:r>
            <a:r>
              <a:rPr lang="zh-CN" altLang="en-US" sz="2400" dirty="0"/>
              <a:t>，小数点后约</a:t>
            </a:r>
            <a:r>
              <a:rPr lang="en-US" altLang="zh-CN" sz="2400" dirty="0"/>
              <a:t>6</a:t>
            </a:r>
            <a:r>
              <a:rPr lang="zh-CN" altLang="en-US" sz="2400" dirty="0"/>
              <a:t>～</a:t>
            </a:r>
            <a:r>
              <a:rPr lang="en-US" altLang="zh-CN" sz="2400" dirty="0"/>
              <a:t>7</a:t>
            </a:r>
            <a:r>
              <a:rPr lang="zh-CN" altLang="en-US" sz="2400" dirty="0"/>
              <a:t>位 有效</a:t>
            </a:r>
            <a:endParaRPr lang="en-US" altLang="zh-CN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2400" dirty="0"/>
              <a:t>double</a:t>
            </a:r>
            <a:r>
              <a:rPr lang="zh-CN" altLang="en-US" sz="2400" dirty="0"/>
              <a:t>：</a:t>
            </a:r>
            <a:r>
              <a:rPr lang="en-US" altLang="zh-CN" sz="2400" dirty="0"/>
              <a:t>8</a:t>
            </a:r>
            <a:r>
              <a:rPr lang="zh-CN" altLang="en-US" sz="2400" dirty="0"/>
              <a:t>字节。范围：</a:t>
            </a:r>
            <a:r>
              <a:rPr lang="en-US" altLang="zh-CN" sz="2400" dirty="0"/>
              <a:t>-1.79E308</a:t>
            </a:r>
            <a:r>
              <a:rPr lang="zh-CN" altLang="en-US" sz="2400" dirty="0"/>
              <a:t>～</a:t>
            </a:r>
            <a:r>
              <a:rPr lang="en-US" altLang="zh-CN" sz="2400" dirty="0"/>
              <a:t>1.79E308</a:t>
            </a:r>
            <a:r>
              <a:rPr lang="zh-CN" altLang="en-US" sz="2400" dirty="0"/>
              <a:t>，小数点后有效位数</a:t>
            </a:r>
            <a:r>
              <a:rPr lang="en-US" altLang="zh-CN" sz="2400" dirty="0"/>
              <a:t>15</a:t>
            </a:r>
            <a:r>
              <a:rPr lang="zh-CN" altLang="en-US" sz="2400" dirty="0"/>
              <a:t>～</a:t>
            </a:r>
            <a:r>
              <a:rPr lang="en-US" altLang="zh-CN" sz="2400" dirty="0"/>
              <a:t>16</a:t>
            </a:r>
            <a:r>
              <a:rPr lang="zh-CN" altLang="en-US" sz="2400" dirty="0"/>
              <a:t>位 </a:t>
            </a:r>
            <a:endParaRPr lang="en-US" altLang="zh-CN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2400" dirty="0"/>
              <a:t>long double</a:t>
            </a:r>
            <a:r>
              <a:rPr lang="zh-CN" altLang="en-US" sz="2400" dirty="0"/>
              <a:t>：占字节数与编译器版本有关</a:t>
            </a:r>
            <a:endParaRPr lang="en-US" altLang="zh-CN" sz="2400" dirty="0"/>
          </a:p>
          <a:p>
            <a:pPr marL="0" indent="0">
              <a:buNone/>
            </a:pPr>
            <a:r>
              <a:rPr lang="zh-CN" altLang="en-US" sz="2400" dirty="0"/>
              <a:t>范围：</a:t>
            </a:r>
            <a:r>
              <a:rPr lang="en-US" altLang="zh-CN" sz="2400" dirty="0"/>
              <a:t>-1.2E4932</a:t>
            </a:r>
            <a:r>
              <a:rPr lang="zh-CN" altLang="en-US" sz="2400" dirty="0"/>
              <a:t>～</a:t>
            </a:r>
            <a:r>
              <a:rPr lang="en-US" altLang="zh-CN" sz="2400" dirty="0"/>
              <a:t>1.2E4932</a:t>
            </a:r>
            <a:r>
              <a:rPr lang="zh-CN" altLang="en-US" sz="2400" dirty="0"/>
              <a:t>，小数点后有效数字</a:t>
            </a:r>
            <a:r>
              <a:rPr lang="en-US" altLang="zh-CN" sz="2400" dirty="0"/>
              <a:t>18</a:t>
            </a:r>
            <a:r>
              <a:rPr lang="zh-CN" altLang="en-US" sz="2400" dirty="0"/>
              <a:t>～</a:t>
            </a:r>
            <a:r>
              <a:rPr lang="en-US" altLang="zh-CN" sz="2400" dirty="0"/>
              <a:t>19</a:t>
            </a:r>
            <a:r>
              <a:rPr lang="zh-CN" altLang="en-US" sz="2400" dirty="0"/>
              <a:t>位 </a:t>
            </a:r>
            <a:endParaRPr lang="en-US" altLang="zh-CN" sz="2400" dirty="0"/>
          </a:p>
          <a:p>
            <a:pPr marL="0" indent="0">
              <a:buNone/>
            </a:pPr>
            <a:r>
              <a:rPr lang="zh-CN" altLang="en-US" sz="2400" dirty="0"/>
              <a:t>不如直接使用</a:t>
            </a:r>
            <a:r>
              <a:rPr lang="en-US" altLang="zh-CN" sz="2400" dirty="0" err="1"/>
              <a:t>cin</a:t>
            </a:r>
            <a:r>
              <a:rPr lang="en-US" altLang="zh-CN" sz="2400" dirty="0"/>
              <a:t>/</a:t>
            </a:r>
            <a:r>
              <a:rPr lang="en-US" altLang="zh-CN" sz="2400" dirty="0" err="1"/>
              <a:t>cout</a:t>
            </a:r>
            <a:r>
              <a:rPr lang="zh-CN" altLang="en-US" sz="2400" dirty="0"/>
              <a:t>简单粗暴</a:t>
            </a:r>
            <a:endParaRPr lang="en-US" altLang="zh-CN" sz="2400" dirty="0"/>
          </a:p>
          <a:p>
            <a:pPr marL="0" indent="0">
              <a:buNone/>
            </a:pPr>
            <a:r>
              <a:rPr lang="zh-CN" altLang="en-US" sz="2400" dirty="0"/>
              <a:t>建议：在运算过程中不要取舍，输出时指定精度，方法如下：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>
                <a:solidFill>
                  <a:srgbClr val="0000FF"/>
                </a:solidFill>
              </a:rPr>
              <a:t>#include&lt;</a:t>
            </a:r>
            <a:r>
              <a:rPr lang="en-US" altLang="zh-CN" sz="2400" dirty="0" err="1">
                <a:solidFill>
                  <a:srgbClr val="0000FF"/>
                </a:solidFill>
              </a:rPr>
              <a:t>iomanip</a:t>
            </a:r>
            <a:r>
              <a:rPr lang="en-US" altLang="zh-CN" sz="2400" dirty="0">
                <a:solidFill>
                  <a:srgbClr val="0000FF"/>
                </a:solidFill>
              </a:rPr>
              <a:t>&gt;       //</a:t>
            </a:r>
            <a:r>
              <a:rPr lang="zh-CN" altLang="zh-CN" sz="2400" dirty="0">
                <a:solidFill>
                  <a:srgbClr val="0000FF"/>
                </a:solidFill>
              </a:rPr>
              <a:t>格式函数的头文件</a:t>
            </a:r>
            <a:endParaRPr lang="zh-CN" altLang="zh-CN" sz="2400" dirty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en-US" altLang="zh-CN" sz="2400" dirty="0" err="1">
                <a:solidFill>
                  <a:srgbClr val="0000FF"/>
                </a:solidFill>
              </a:rPr>
              <a:t>cout</a:t>
            </a:r>
            <a:r>
              <a:rPr lang="en-US" altLang="zh-CN" sz="2400" dirty="0">
                <a:solidFill>
                  <a:srgbClr val="0000FF"/>
                </a:solidFill>
              </a:rPr>
              <a:t> &lt;&lt; fixed &lt;&lt; </a:t>
            </a:r>
            <a:r>
              <a:rPr lang="en-US" altLang="zh-CN" sz="2400" dirty="0" err="1">
                <a:solidFill>
                  <a:srgbClr val="0000FF"/>
                </a:solidFill>
              </a:rPr>
              <a:t>setprecision</a:t>
            </a:r>
            <a:r>
              <a:rPr lang="en-US" altLang="zh-CN" sz="2400" dirty="0">
                <a:solidFill>
                  <a:srgbClr val="0000FF"/>
                </a:solidFill>
              </a:rPr>
              <a:t>(8) &lt;&lt; 10.0 / 6.0 &lt;&lt; </a:t>
            </a:r>
            <a:r>
              <a:rPr lang="en-US" altLang="zh-CN" sz="2400" dirty="0" err="1">
                <a:solidFill>
                  <a:srgbClr val="0000FF"/>
                </a:solidFill>
              </a:rPr>
              <a:t>endl</a:t>
            </a:r>
            <a:r>
              <a:rPr lang="en-US" altLang="zh-CN" sz="2400" dirty="0">
                <a:solidFill>
                  <a:srgbClr val="0000FF"/>
                </a:solidFill>
              </a:rPr>
              <a:t>;</a:t>
            </a:r>
            <a:endParaRPr lang="en-US" altLang="zh-CN" sz="2400" dirty="0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zh-CN" altLang="en-US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711200"/>
          </a:xfrm>
        </p:spPr>
        <p:txBody>
          <a:bodyPr/>
          <a:lstStyle/>
          <a:p>
            <a:r>
              <a:rPr lang="zh-CN" altLang="en-US" dirty="0"/>
              <a:t>二 数字的读入</a:t>
            </a:r>
            <a:r>
              <a:rPr lang="en-US" altLang="zh-CN" dirty="0"/>
              <a:t>/</a:t>
            </a:r>
            <a:r>
              <a:rPr lang="zh-CN" altLang="en-US" dirty="0"/>
              <a:t>输出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71600" y="1498600"/>
            <a:ext cx="9601200" cy="5105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400" dirty="0"/>
              <a:t>3.</a:t>
            </a:r>
            <a:r>
              <a:rPr lang="zh-CN" altLang="en-US" sz="2400" dirty="0"/>
              <a:t>非十进制数</a:t>
            </a:r>
            <a:endParaRPr lang="en-US" altLang="zh-CN" sz="2400" dirty="0"/>
          </a:p>
          <a:p>
            <a:pPr marL="0" indent="0">
              <a:buNone/>
            </a:pPr>
            <a:r>
              <a:rPr lang="zh-CN" altLang="en-US" sz="2400" dirty="0"/>
              <a:t>对于非十进制数，用</a:t>
            </a:r>
            <a:r>
              <a:rPr lang="en-US" altLang="zh-CN" sz="2400" dirty="0" err="1"/>
              <a:t>scanf</a:t>
            </a:r>
            <a:r>
              <a:rPr lang="zh-CN" altLang="en-US" sz="2400" dirty="0"/>
              <a:t>，</a:t>
            </a:r>
            <a:r>
              <a:rPr lang="en-US" altLang="zh-CN" sz="2400" dirty="0" err="1"/>
              <a:t>printf</a:t>
            </a:r>
            <a:r>
              <a:rPr lang="zh-CN" altLang="en-US" sz="2400" dirty="0"/>
              <a:t>读入输出有一定便利：</a:t>
            </a:r>
            <a:endParaRPr lang="en-US" altLang="zh-CN" sz="2400" dirty="0"/>
          </a:p>
          <a:p>
            <a:pPr marL="0" indent="0">
              <a:buNone/>
            </a:pPr>
            <a:r>
              <a:rPr lang="zh-CN" altLang="en-US" sz="2400" dirty="0"/>
              <a:t>可以直接按照</a:t>
            </a:r>
            <a:r>
              <a:rPr lang="en-US" altLang="zh-CN" sz="2400" dirty="0"/>
              <a:t>8</a:t>
            </a:r>
            <a:r>
              <a:rPr lang="zh-CN" altLang="en-US" sz="2400" dirty="0"/>
              <a:t>，</a:t>
            </a:r>
            <a:r>
              <a:rPr lang="en-US" altLang="zh-CN" sz="2400" dirty="0"/>
              <a:t>16</a:t>
            </a:r>
            <a:r>
              <a:rPr lang="zh-CN" altLang="en-US" sz="2400" dirty="0"/>
              <a:t>进制读入输出数据（</a:t>
            </a:r>
            <a:r>
              <a:rPr lang="en-US" altLang="zh-CN" sz="2400" dirty="0"/>
              <a:t>3</a:t>
            </a:r>
            <a:r>
              <a:rPr lang="zh-CN" altLang="en-US" sz="2400" dirty="0"/>
              <a:t>位，</a:t>
            </a:r>
            <a:r>
              <a:rPr lang="en-US" altLang="zh-CN" sz="2400" dirty="0"/>
              <a:t>4</a:t>
            </a:r>
            <a:r>
              <a:rPr lang="zh-CN" altLang="en-US" sz="2400" dirty="0"/>
              <a:t>位）</a:t>
            </a:r>
            <a:endParaRPr lang="en-US" altLang="zh-CN" sz="2400" dirty="0"/>
          </a:p>
          <a:p>
            <a:pPr marL="0" indent="0">
              <a:buNone/>
            </a:pPr>
            <a:r>
              <a:rPr lang="zh-CN" altLang="en-US" sz="2400" dirty="0"/>
              <a:t>建议背诵：</a:t>
            </a:r>
            <a:r>
              <a:rPr lang="en-US" altLang="zh-CN" sz="2400" dirty="0"/>
              <a:t>%o</a:t>
            </a:r>
            <a:r>
              <a:rPr lang="zh-CN" altLang="en-US" sz="2400" dirty="0"/>
              <a:t>八进制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	          %x</a:t>
            </a:r>
            <a:r>
              <a:rPr lang="zh-CN" altLang="en-US" sz="2400" dirty="0"/>
              <a:t>十六进制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dirty="0" err="1">
                <a:solidFill>
                  <a:srgbClr val="0000FF"/>
                </a:solidFill>
              </a:rPr>
              <a:t>scanf</a:t>
            </a:r>
            <a:r>
              <a:rPr lang="en-US" altLang="zh-CN" dirty="0">
                <a:solidFill>
                  <a:srgbClr val="0000FF"/>
                </a:solidFill>
              </a:rPr>
              <a:t>(“%x”</a:t>
            </a:r>
            <a:r>
              <a:rPr lang="zh-CN" altLang="en-US" dirty="0">
                <a:solidFill>
                  <a:srgbClr val="0000FF"/>
                </a:solidFill>
              </a:rPr>
              <a:t>，</a:t>
            </a:r>
            <a:r>
              <a:rPr lang="en-US" altLang="zh-CN" dirty="0">
                <a:solidFill>
                  <a:srgbClr val="0000FF"/>
                </a:solidFill>
              </a:rPr>
              <a:t>sample)</a:t>
            </a:r>
            <a:r>
              <a:rPr lang="zh-CN" altLang="en-US" dirty="0">
                <a:solidFill>
                  <a:srgbClr val="0000FF"/>
                </a:solidFill>
              </a:rPr>
              <a:t>；</a:t>
            </a:r>
            <a:r>
              <a:rPr lang="en-US" altLang="zh-CN" dirty="0" err="1">
                <a:solidFill>
                  <a:srgbClr val="0000FF"/>
                </a:solidFill>
              </a:rPr>
              <a:t>printf</a:t>
            </a:r>
            <a:r>
              <a:rPr lang="zh-CN" altLang="en-US" dirty="0">
                <a:solidFill>
                  <a:srgbClr val="0000FF"/>
                </a:solidFill>
              </a:rPr>
              <a:t>（“</a:t>
            </a:r>
            <a:r>
              <a:rPr lang="en-US" altLang="zh-CN" dirty="0">
                <a:solidFill>
                  <a:srgbClr val="0000FF"/>
                </a:solidFill>
              </a:rPr>
              <a:t>%o</a:t>
            </a:r>
            <a:r>
              <a:rPr lang="zh-CN" altLang="en-US" dirty="0">
                <a:solidFill>
                  <a:srgbClr val="0000FF"/>
                </a:solidFill>
              </a:rPr>
              <a:t>”，</a:t>
            </a:r>
            <a:r>
              <a:rPr lang="en-US" altLang="zh-CN" dirty="0">
                <a:solidFill>
                  <a:srgbClr val="0000FF"/>
                </a:solidFill>
              </a:rPr>
              <a:t>sample</a:t>
            </a:r>
            <a:r>
              <a:rPr lang="zh-CN" altLang="en-US" dirty="0">
                <a:solidFill>
                  <a:srgbClr val="0000FF"/>
                </a:solidFill>
              </a:rPr>
              <a:t>）</a:t>
            </a:r>
            <a:r>
              <a:rPr lang="zh-CN" altLang="en-US" dirty="0"/>
              <a:t>；读入</a:t>
            </a:r>
            <a:r>
              <a:rPr lang="en-US" altLang="zh-CN" dirty="0"/>
              <a:t>F</a:t>
            </a:r>
            <a:r>
              <a:rPr lang="zh-CN" altLang="en-US" dirty="0"/>
              <a:t>，输出</a:t>
            </a:r>
            <a:r>
              <a:rPr lang="en-US" altLang="zh-CN" dirty="0"/>
              <a:t>17(</a:t>
            </a:r>
            <a:r>
              <a:rPr lang="zh-CN" altLang="en-US" dirty="0"/>
              <a:t>不区分大小写</a:t>
            </a:r>
            <a:r>
              <a:rPr lang="en-US" altLang="zh-CN" dirty="0"/>
              <a:t>)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#include&lt;</a:t>
            </a:r>
            <a:r>
              <a:rPr lang="en-US" altLang="zh-CN" dirty="0" err="1"/>
              <a:t>iomanip</a:t>
            </a:r>
            <a:r>
              <a:rPr lang="en-US" altLang="zh-CN" dirty="0"/>
              <a:t>&gt;</a:t>
            </a:r>
            <a:endParaRPr lang="en-US" altLang="zh-CN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dirty="0" err="1">
                <a:solidFill>
                  <a:srgbClr val="0000FF"/>
                </a:solidFill>
              </a:rPr>
              <a:t>cout</a:t>
            </a:r>
            <a:r>
              <a:rPr lang="en-US" altLang="zh-CN" dirty="0">
                <a:solidFill>
                  <a:srgbClr val="0000FF"/>
                </a:solidFill>
              </a:rPr>
              <a:t> &lt;&lt; “</a:t>
            </a:r>
            <a:r>
              <a:rPr lang="en-US" altLang="zh-CN" dirty="0" err="1">
                <a:solidFill>
                  <a:srgbClr val="0000FF"/>
                </a:solidFill>
              </a:rPr>
              <a:t>dec</a:t>
            </a:r>
            <a:r>
              <a:rPr lang="en-US" altLang="zh-CN" dirty="0">
                <a:solidFill>
                  <a:srgbClr val="0000FF"/>
                </a:solidFill>
              </a:rPr>
              <a:t>: ” &lt;&lt; </a:t>
            </a:r>
            <a:r>
              <a:rPr lang="en-US" altLang="zh-CN" dirty="0" err="1">
                <a:solidFill>
                  <a:srgbClr val="0000FF"/>
                </a:solidFill>
              </a:rPr>
              <a:t>dec</a:t>
            </a:r>
            <a:r>
              <a:rPr lang="en-US" altLang="zh-CN" dirty="0">
                <a:solidFill>
                  <a:srgbClr val="0000FF"/>
                </a:solidFill>
              </a:rPr>
              <a:t> &lt;&lt; a &lt;&lt; </a:t>
            </a:r>
            <a:r>
              <a:rPr lang="en-US" altLang="zh-CN" dirty="0" err="1">
                <a:solidFill>
                  <a:srgbClr val="0000FF"/>
                </a:solidFill>
              </a:rPr>
              <a:t>endl</a:t>
            </a:r>
            <a:r>
              <a:rPr lang="en-US" altLang="zh-CN" dirty="0">
                <a:solidFill>
                  <a:srgbClr val="0000FF"/>
                </a:solidFill>
              </a:rPr>
              <a:t>; </a:t>
            </a:r>
            <a:r>
              <a:rPr lang="en-US" altLang="zh-CN" dirty="0"/>
              <a:t>//</a:t>
            </a:r>
            <a:r>
              <a:rPr lang="zh-CN" altLang="zh-CN" dirty="0"/>
              <a:t>以十进制形式输出整数</a:t>
            </a:r>
            <a:endParaRPr lang="zh-CN" altLang="zh-CN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dirty="0" err="1">
                <a:solidFill>
                  <a:srgbClr val="0000FF"/>
                </a:solidFill>
              </a:rPr>
              <a:t>cout</a:t>
            </a:r>
            <a:r>
              <a:rPr lang="en-US" altLang="zh-CN" dirty="0">
                <a:solidFill>
                  <a:srgbClr val="0000FF"/>
                </a:solidFill>
              </a:rPr>
              <a:t> &lt;&lt; “hex: ” &lt;&lt; hex &lt;&lt; a &lt;&lt; </a:t>
            </a:r>
            <a:r>
              <a:rPr lang="en-US" altLang="zh-CN" dirty="0" err="1">
                <a:solidFill>
                  <a:srgbClr val="0000FF"/>
                </a:solidFill>
              </a:rPr>
              <a:t>endl</a:t>
            </a:r>
            <a:r>
              <a:rPr lang="en-US" altLang="zh-CN" dirty="0">
                <a:solidFill>
                  <a:srgbClr val="0000FF"/>
                </a:solidFill>
              </a:rPr>
              <a:t>; </a:t>
            </a:r>
            <a:r>
              <a:rPr lang="en-US" altLang="zh-CN" dirty="0"/>
              <a:t>//</a:t>
            </a:r>
            <a:r>
              <a:rPr lang="zh-CN" altLang="zh-CN" dirty="0"/>
              <a:t>以十六进制形式输出整数</a:t>
            </a:r>
            <a:endParaRPr lang="zh-CN" altLang="zh-CN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dirty="0" err="1">
                <a:solidFill>
                  <a:srgbClr val="0000FF"/>
                </a:solidFill>
              </a:rPr>
              <a:t>cout</a:t>
            </a:r>
            <a:r>
              <a:rPr lang="en-US" altLang="zh-CN" dirty="0">
                <a:solidFill>
                  <a:srgbClr val="0000FF"/>
                </a:solidFill>
              </a:rPr>
              <a:t> &lt;&lt; "</a:t>
            </a:r>
            <a:r>
              <a:rPr lang="en-US" altLang="zh-CN" dirty="0" err="1">
                <a:solidFill>
                  <a:srgbClr val="0000FF"/>
                </a:solidFill>
              </a:rPr>
              <a:t>oct</a:t>
            </a:r>
            <a:r>
              <a:rPr lang="en-US" altLang="zh-CN" dirty="0">
                <a:solidFill>
                  <a:srgbClr val="0000FF"/>
                </a:solidFill>
              </a:rPr>
              <a:t>: " &lt;&lt; </a:t>
            </a:r>
            <a:r>
              <a:rPr lang="en-US" altLang="zh-CN" dirty="0" err="1">
                <a:solidFill>
                  <a:srgbClr val="0000FF"/>
                </a:solidFill>
              </a:rPr>
              <a:t>setbase</a:t>
            </a:r>
            <a:r>
              <a:rPr lang="en-US" altLang="zh-CN" dirty="0">
                <a:solidFill>
                  <a:srgbClr val="0000FF"/>
                </a:solidFill>
              </a:rPr>
              <a:t>(8) &lt;&lt; a &lt;&lt; </a:t>
            </a:r>
            <a:r>
              <a:rPr lang="en-US" altLang="zh-CN" dirty="0" err="1">
                <a:solidFill>
                  <a:srgbClr val="0000FF"/>
                </a:solidFill>
              </a:rPr>
              <a:t>endl</a:t>
            </a:r>
            <a:r>
              <a:rPr lang="en-US" altLang="zh-CN" dirty="0">
                <a:solidFill>
                  <a:srgbClr val="0000FF"/>
                </a:solidFill>
              </a:rPr>
              <a:t>; </a:t>
            </a:r>
            <a:r>
              <a:rPr lang="en-US" altLang="zh-CN" dirty="0"/>
              <a:t>//</a:t>
            </a:r>
            <a:r>
              <a:rPr lang="zh-CN" altLang="zh-CN" dirty="0"/>
              <a:t>以八进制形式输出整数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1600" y="279401"/>
            <a:ext cx="9601200" cy="838200"/>
          </a:xfrm>
        </p:spPr>
        <p:txBody>
          <a:bodyPr/>
          <a:lstStyle/>
          <a:p>
            <a:r>
              <a:rPr lang="zh-CN" altLang="en-US" dirty="0"/>
              <a:t>三、字符串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47800" y="1117601"/>
            <a:ext cx="10604500" cy="554989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400" dirty="0"/>
              <a:t>1.getline</a:t>
            </a:r>
            <a:r>
              <a:rPr lang="zh-CN" altLang="en-US" sz="2400" dirty="0"/>
              <a:t>函数。</a:t>
            </a:r>
            <a:endParaRPr lang="en-US" altLang="zh-CN" sz="2400" dirty="0"/>
          </a:p>
          <a:p>
            <a:pPr marL="0" indent="0">
              <a:buNone/>
            </a:pPr>
            <a:r>
              <a:rPr lang="zh-CN" altLang="en-US" sz="2400" dirty="0"/>
              <a:t>用法：</a:t>
            </a:r>
            <a:r>
              <a:rPr lang="en-US" altLang="zh-CN" sz="2400" dirty="0"/>
              <a:t>string s</a:t>
            </a:r>
            <a:r>
              <a:rPr lang="zh-CN" altLang="en-US" sz="2400" dirty="0"/>
              <a:t>；或</a:t>
            </a:r>
            <a:r>
              <a:rPr lang="en-US" altLang="zh-CN" sz="2400" dirty="0"/>
              <a:t>char</a:t>
            </a:r>
            <a:r>
              <a:rPr lang="zh-CN" altLang="en-US" sz="2400" dirty="0"/>
              <a:t> </a:t>
            </a:r>
            <a:r>
              <a:rPr lang="en-US" altLang="zh-CN" sz="2400" dirty="0"/>
              <a:t>s[1010]</a:t>
            </a:r>
            <a:r>
              <a:rPr lang="zh-CN" altLang="en-US" sz="2400" dirty="0"/>
              <a:t>；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 err="1">
                <a:solidFill>
                  <a:srgbClr val="0000FF"/>
                </a:solidFill>
              </a:rPr>
              <a:t>getline</a:t>
            </a:r>
            <a:r>
              <a:rPr lang="zh-CN" altLang="en-US" sz="2400" dirty="0">
                <a:solidFill>
                  <a:srgbClr val="0000FF"/>
                </a:solidFill>
              </a:rPr>
              <a:t>（</a:t>
            </a:r>
            <a:r>
              <a:rPr lang="en-US" altLang="zh-CN" sz="2400" dirty="0" err="1">
                <a:solidFill>
                  <a:srgbClr val="0000FF"/>
                </a:solidFill>
              </a:rPr>
              <a:t>cin</a:t>
            </a:r>
            <a:r>
              <a:rPr lang="zh-CN" altLang="en-US" sz="2400" dirty="0">
                <a:solidFill>
                  <a:srgbClr val="0000FF"/>
                </a:solidFill>
              </a:rPr>
              <a:t>，</a:t>
            </a:r>
            <a:r>
              <a:rPr lang="en-US" altLang="zh-CN" sz="2400" dirty="0">
                <a:solidFill>
                  <a:srgbClr val="0000FF"/>
                </a:solidFill>
              </a:rPr>
              <a:t>s</a:t>
            </a:r>
            <a:r>
              <a:rPr lang="zh-CN" altLang="en-US" sz="2400" dirty="0">
                <a:solidFill>
                  <a:srgbClr val="0000FF"/>
                </a:solidFill>
              </a:rPr>
              <a:t>）</a:t>
            </a:r>
            <a:r>
              <a:rPr lang="zh-CN" altLang="en-US" sz="2400" dirty="0"/>
              <a:t>；</a:t>
            </a:r>
            <a:endParaRPr lang="en-US" altLang="zh-CN" sz="2400" dirty="0"/>
          </a:p>
          <a:p>
            <a:pPr marL="0" indent="0">
              <a:buNone/>
            </a:pPr>
            <a:r>
              <a:rPr lang="zh-CN" altLang="en-US" sz="2400" dirty="0"/>
              <a:t>效果：读到换行符结束。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2.</a:t>
            </a:r>
            <a:r>
              <a:rPr lang="zh-CN" altLang="en-US" sz="2400" dirty="0"/>
              <a:t>注意事项：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  1)</a:t>
            </a:r>
            <a:r>
              <a:rPr lang="zh-CN" altLang="en-US" sz="2400" dirty="0"/>
              <a:t>使用字符串时最好用</a:t>
            </a:r>
            <a:r>
              <a:rPr lang="en-US" altLang="zh-CN" sz="2400" dirty="0"/>
              <a:t>char</a:t>
            </a:r>
            <a:r>
              <a:rPr lang="zh-CN" altLang="en-US" sz="2400" dirty="0"/>
              <a:t>数组，虽然</a:t>
            </a:r>
            <a:r>
              <a:rPr lang="en-US" altLang="zh-CN" sz="2400" dirty="0"/>
              <a:t>string</a:t>
            </a:r>
            <a:r>
              <a:rPr lang="zh-CN" altLang="en-US" sz="2400" dirty="0"/>
              <a:t>方便，但它会有很多谜之错误。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	</a:t>
            </a:r>
            <a:r>
              <a:rPr lang="zh-CN" altLang="en-US" sz="2400" dirty="0"/>
              <a:t>例</a:t>
            </a:r>
            <a:r>
              <a:rPr lang="en-US" altLang="zh-CN" sz="2400" dirty="0"/>
              <a:t>5</a:t>
            </a:r>
            <a:r>
              <a:rPr lang="zh-CN" altLang="en-US" sz="2400" dirty="0"/>
              <a:t>、</a:t>
            </a:r>
            <a:r>
              <a:rPr lang="en-US" altLang="zh-CN" sz="2400" dirty="0"/>
              <a:t>string s=</a:t>
            </a:r>
            <a:r>
              <a:rPr lang="zh-CN" altLang="en-US" sz="2400" dirty="0"/>
              <a:t>“</a:t>
            </a:r>
            <a:r>
              <a:rPr lang="en-US" altLang="zh-CN" sz="2400" dirty="0"/>
              <a:t>1234</a:t>
            </a:r>
            <a:r>
              <a:rPr lang="zh-CN" altLang="en-US" sz="2400" dirty="0"/>
              <a:t>”；</a:t>
            </a:r>
            <a:r>
              <a:rPr lang="en-US" altLang="zh-CN" sz="2400" dirty="0"/>
              <a:t>s[4]=</a:t>
            </a:r>
            <a:r>
              <a:rPr lang="zh-CN" altLang="en-US" sz="2400" dirty="0"/>
              <a:t>‘</a:t>
            </a:r>
            <a:r>
              <a:rPr lang="en-US" altLang="zh-CN" sz="2400" dirty="0"/>
              <a:t>5</a:t>
            </a:r>
            <a:r>
              <a:rPr lang="zh-CN" altLang="en-US" sz="2400" dirty="0"/>
              <a:t>’；</a:t>
            </a:r>
            <a:r>
              <a:rPr lang="en-US" altLang="zh-CN" sz="2400" dirty="0" err="1"/>
              <a:t>cout</a:t>
            </a:r>
            <a:r>
              <a:rPr lang="en-US" altLang="zh-CN" sz="2400" dirty="0"/>
              <a:t>&lt;&lt;s</a:t>
            </a:r>
            <a:r>
              <a:rPr lang="zh-CN" altLang="en-US" sz="2400" dirty="0"/>
              <a:t>；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	</a:t>
            </a:r>
            <a:r>
              <a:rPr lang="zh-CN" altLang="en-US" sz="2400" dirty="0"/>
              <a:t>输出结果为：</a:t>
            </a:r>
            <a:r>
              <a:rPr lang="en-US" altLang="zh-CN" sz="2400" dirty="0"/>
              <a:t>1234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  2)</a:t>
            </a:r>
            <a:r>
              <a:rPr lang="zh-CN" altLang="en-US" sz="2400" dirty="0"/>
              <a:t>尽量不要用</a:t>
            </a:r>
            <a:r>
              <a:rPr lang="en-US" altLang="zh-CN" sz="2400" dirty="0" err="1"/>
              <a:t>c++</a:t>
            </a:r>
            <a:r>
              <a:rPr lang="zh-CN" altLang="en-US" sz="2400" dirty="0"/>
              <a:t>自带的</a:t>
            </a:r>
            <a:r>
              <a:rPr lang="en-US" altLang="zh-CN" sz="2400" dirty="0" err="1"/>
              <a:t>c_str</a:t>
            </a:r>
            <a:r>
              <a:rPr lang="zh-CN" altLang="en-US" sz="2400" dirty="0"/>
              <a:t>，</a:t>
            </a:r>
            <a:r>
              <a:rPr lang="en-US" altLang="zh-CN" sz="2400" dirty="0" err="1"/>
              <a:t>stoi</a:t>
            </a:r>
            <a:r>
              <a:rPr lang="zh-CN" altLang="en-US" sz="2400" dirty="0"/>
              <a:t>，</a:t>
            </a:r>
            <a:r>
              <a:rPr lang="en-US" altLang="zh-CN" sz="2400" dirty="0" err="1"/>
              <a:t>itos</a:t>
            </a:r>
            <a:r>
              <a:rPr lang="zh-CN" altLang="en-US" sz="2400" dirty="0"/>
              <a:t>函数，很慢。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  3)</a:t>
            </a:r>
            <a:r>
              <a:rPr lang="zh-CN" altLang="en-US" sz="2400" dirty="0"/>
              <a:t>修改字符串时，要在末尾加上‘</a:t>
            </a:r>
            <a:r>
              <a:rPr lang="en-US" altLang="zh-CN" sz="2400" dirty="0"/>
              <a:t>\0</a:t>
            </a:r>
            <a:r>
              <a:rPr lang="zh-CN" altLang="en-US" sz="2400" dirty="0"/>
              <a:t>’。输入时系统会自动把最后一个字符的下一个修改为‘</a:t>
            </a:r>
            <a:r>
              <a:rPr lang="en-US" altLang="zh-CN" sz="2400" dirty="0"/>
              <a:t>\0</a:t>
            </a:r>
            <a:r>
              <a:rPr lang="zh-CN" altLang="en-US" sz="2400" dirty="0"/>
              <a:t>’，可以据此求字符串长度。</a:t>
            </a:r>
            <a:endParaRPr lang="en-US" altLang="zh-CN" sz="2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1600" y="414866"/>
            <a:ext cx="9601200" cy="762000"/>
          </a:xfrm>
        </p:spPr>
        <p:txBody>
          <a:bodyPr/>
          <a:lstStyle/>
          <a:p>
            <a:r>
              <a:rPr lang="zh-CN" altLang="en-US" dirty="0"/>
              <a:t>例题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71600" y="1176866"/>
            <a:ext cx="9601200" cy="535093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/>
              <a:t>1</a:t>
            </a:r>
            <a:r>
              <a:rPr lang="zh-CN" altLang="en-US" sz="2400" dirty="0"/>
              <a:t>、奶牛乘法（</a:t>
            </a:r>
            <a:r>
              <a:rPr lang="en-US" altLang="zh-CN" sz="2400" dirty="0"/>
              <a:t>USACO</a:t>
            </a:r>
            <a:r>
              <a:rPr lang="zh-CN" altLang="en-US" sz="2400" dirty="0"/>
              <a:t>，</a:t>
            </a:r>
            <a:r>
              <a:rPr lang="en-US" altLang="zh-CN" sz="2400" dirty="0" err="1"/>
              <a:t>cowmult</a:t>
            </a:r>
            <a:r>
              <a:rPr lang="en-US" altLang="zh-CN" sz="2400" dirty="0"/>
              <a:t>.*</a:t>
            </a:r>
            <a:r>
              <a:rPr lang="zh-CN" altLang="en-US" sz="2400" dirty="0"/>
              <a:t>）</a:t>
            </a:r>
            <a:endParaRPr lang="en-US" altLang="zh-CN" sz="2400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/>
              <a:t>2</a:t>
            </a:r>
            <a:r>
              <a:rPr lang="zh-CN" altLang="en-US" sz="2400" dirty="0"/>
              <a:t>、排序（原创，</a:t>
            </a:r>
            <a:r>
              <a:rPr lang="en-US" altLang="zh-CN" sz="2400" dirty="0" err="1"/>
              <a:t>paixu</a:t>
            </a:r>
            <a:r>
              <a:rPr lang="en-US" altLang="zh-CN" sz="2400" dirty="0"/>
              <a:t>.*)</a:t>
            </a:r>
            <a:endParaRPr lang="en-US" altLang="zh-CN" sz="2400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sz="2400" dirty="0"/>
              <a:t>3</a:t>
            </a:r>
            <a:r>
              <a:rPr lang="zh-CN" altLang="en-US" sz="2400" dirty="0"/>
              <a:t>、</a:t>
            </a:r>
            <a:r>
              <a:rPr lang="en-US" altLang="zh-CN" sz="2400" dirty="0"/>
              <a:t>NOIP2015</a:t>
            </a:r>
            <a:r>
              <a:rPr lang="zh-CN" altLang="en-US" sz="2400" dirty="0"/>
              <a:t>普及组</a:t>
            </a:r>
            <a:r>
              <a:rPr lang="en-US" altLang="zh-CN" sz="2400" dirty="0"/>
              <a:t> </a:t>
            </a:r>
            <a:r>
              <a:rPr lang="zh-CN" altLang="en-US" sz="2400" dirty="0"/>
              <a:t>第</a:t>
            </a:r>
            <a:r>
              <a:rPr lang="en-US" altLang="zh-CN" sz="2400" dirty="0"/>
              <a:t>2</a:t>
            </a:r>
            <a:r>
              <a:rPr lang="zh-CN" altLang="en-US" sz="2400" dirty="0"/>
              <a:t>题</a:t>
            </a:r>
            <a:r>
              <a:rPr lang="en-US" altLang="zh-CN" sz="2400" dirty="0"/>
              <a:t> </a:t>
            </a:r>
            <a:r>
              <a:rPr lang="zh-CN" altLang="en-US" sz="2400" dirty="0"/>
              <a:t>扫雷游戏（</a:t>
            </a:r>
            <a:r>
              <a:rPr lang="en-US" altLang="zh-CN" sz="2400" dirty="0"/>
              <a:t>mine.*</a:t>
            </a:r>
            <a:r>
              <a:rPr lang="zh-CN" altLang="en-US" sz="2400" dirty="0"/>
              <a:t>）</a:t>
            </a:r>
            <a:endParaRPr lang="en-US" altLang="zh-CN" sz="2400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sz="2400" dirty="0"/>
              <a:t>4</a:t>
            </a:r>
            <a:r>
              <a:rPr lang="zh-CN" altLang="en-US" sz="2400" dirty="0"/>
              <a:t>、</a:t>
            </a:r>
            <a:r>
              <a:rPr lang="en-US" altLang="zh-CN" sz="2400" dirty="0"/>
              <a:t>NOIP2016</a:t>
            </a:r>
            <a:r>
              <a:rPr lang="zh-CN" altLang="en-US" sz="2400" dirty="0"/>
              <a:t>普及组</a:t>
            </a:r>
            <a:r>
              <a:rPr lang="en-US" altLang="zh-CN" sz="2400" dirty="0"/>
              <a:t> </a:t>
            </a:r>
            <a:r>
              <a:rPr lang="zh-CN" altLang="en-US" sz="2400" dirty="0"/>
              <a:t>第</a:t>
            </a:r>
            <a:r>
              <a:rPr lang="en-US" altLang="zh-CN" sz="2400" dirty="0"/>
              <a:t>2</a:t>
            </a:r>
            <a:r>
              <a:rPr lang="zh-CN" altLang="en-US" sz="2400" dirty="0"/>
              <a:t>题 回文日期（</a:t>
            </a:r>
            <a:r>
              <a:rPr lang="en-US" altLang="zh-CN" sz="2400" dirty="0"/>
              <a:t>date.*</a:t>
            </a:r>
            <a:r>
              <a:rPr lang="zh-CN" altLang="en-US" sz="2400" dirty="0"/>
              <a:t>）</a:t>
            </a:r>
            <a:endParaRPr lang="en-US" altLang="zh-CN" sz="2400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sz="2400" dirty="0"/>
              <a:t>5</a:t>
            </a:r>
            <a:r>
              <a:rPr lang="zh-CN" altLang="en-US" sz="2400" dirty="0"/>
              <a:t>、</a:t>
            </a:r>
            <a:r>
              <a:rPr lang="en-US" altLang="zh-CN" sz="2400" dirty="0"/>
              <a:t>NOIP2011</a:t>
            </a:r>
            <a:r>
              <a:rPr lang="zh-CN" altLang="en-US" sz="2400" dirty="0"/>
              <a:t>普及组</a:t>
            </a:r>
            <a:r>
              <a:rPr lang="en-US" altLang="zh-CN" sz="2400" dirty="0"/>
              <a:t> </a:t>
            </a:r>
            <a:r>
              <a:rPr lang="zh-CN" altLang="en-US" sz="2400" dirty="0"/>
              <a:t>第</a:t>
            </a:r>
            <a:r>
              <a:rPr lang="en-US" altLang="zh-CN" sz="2400" dirty="0"/>
              <a:t>2</a:t>
            </a:r>
            <a:r>
              <a:rPr lang="zh-CN" altLang="en-US" sz="2400" dirty="0"/>
              <a:t>题</a:t>
            </a:r>
            <a:r>
              <a:rPr lang="en-US" altLang="zh-CN" sz="2400" dirty="0"/>
              <a:t> </a:t>
            </a:r>
            <a:r>
              <a:rPr lang="zh-CN" altLang="en-US" sz="2400" dirty="0"/>
              <a:t>统计单词数（</a:t>
            </a:r>
            <a:r>
              <a:rPr lang="en-US" altLang="zh-CN" sz="2400" dirty="0"/>
              <a:t>stat.*</a:t>
            </a:r>
            <a:r>
              <a:rPr lang="zh-CN" altLang="en-US" sz="2400" dirty="0"/>
              <a:t>）</a:t>
            </a:r>
            <a:endParaRPr lang="en-US" altLang="zh-CN" sz="2400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/>
              <a:t>6</a:t>
            </a:r>
            <a:r>
              <a:rPr lang="zh-CN" altLang="en-US" sz="2400" dirty="0"/>
              <a:t>、</a:t>
            </a:r>
            <a:r>
              <a:rPr lang="en-US" altLang="zh-CN" sz="2400" dirty="0"/>
              <a:t>NOIP2013</a:t>
            </a:r>
            <a:r>
              <a:rPr lang="zh-CN" altLang="en-US" sz="2400" dirty="0"/>
              <a:t>普及组</a:t>
            </a:r>
            <a:r>
              <a:rPr lang="en-US" altLang="zh-CN" sz="2400" dirty="0"/>
              <a:t> </a:t>
            </a:r>
            <a:r>
              <a:rPr lang="zh-CN" altLang="en-US" sz="2400" dirty="0"/>
              <a:t>第</a:t>
            </a:r>
            <a:r>
              <a:rPr lang="en-US" altLang="zh-CN" sz="2400" dirty="0"/>
              <a:t>2</a:t>
            </a:r>
            <a:r>
              <a:rPr lang="zh-CN" altLang="en-US" sz="2400" dirty="0"/>
              <a:t>题 表达式求值（</a:t>
            </a:r>
            <a:r>
              <a:rPr lang="en-US" altLang="zh-CN" sz="2400" dirty="0" err="1"/>
              <a:t>expr</a:t>
            </a:r>
            <a:r>
              <a:rPr lang="en-US" altLang="zh-CN" sz="2400" dirty="0"/>
              <a:t>.*</a:t>
            </a:r>
            <a:r>
              <a:rPr lang="zh-CN" altLang="en-US" sz="2400" dirty="0"/>
              <a:t>）</a:t>
            </a:r>
            <a:endParaRPr lang="en-US" altLang="zh-CN" sz="2400" dirty="0"/>
          </a:p>
          <a:p>
            <a:pPr marL="0" indent="0">
              <a:lnSpc>
                <a:spcPct val="60000"/>
              </a:lnSpc>
              <a:buNone/>
            </a:pPr>
            <a:endParaRPr lang="en-US" altLang="zh-CN" sz="1800" dirty="0"/>
          </a:p>
          <a:p>
            <a:pPr marL="0" indent="0">
              <a:lnSpc>
                <a:spcPct val="60000"/>
              </a:lnSpc>
              <a:buNone/>
            </a:pPr>
            <a:endParaRPr lang="en-US" altLang="zh-CN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1600" y="524933"/>
            <a:ext cx="9372600" cy="567267"/>
          </a:xfrm>
        </p:spPr>
        <p:txBody>
          <a:bodyPr>
            <a:noAutofit/>
          </a:bodyPr>
          <a:lstStyle/>
          <a:p>
            <a:pPr algn="ctr"/>
            <a:r>
              <a:rPr lang="zh-CN" altLang="en-US" dirty="0"/>
              <a:t>目录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71600" y="1363133"/>
            <a:ext cx="8644467" cy="5228167"/>
          </a:xfrm>
        </p:spPr>
        <p:txBody>
          <a:bodyPr>
            <a:noAutofit/>
          </a:bodyPr>
          <a:lstStyle/>
          <a:p>
            <a:pPr marL="0" indent="0">
              <a:lnSpc>
                <a:spcPct val="60000"/>
              </a:lnSpc>
              <a:buNone/>
            </a:pPr>
            <a:r>
              <a:rPr lang="zh-CN" altLang="en-US" sz="2800" dirty="0"/>
              <a:t>一</a:t>
            </a:r>
            <a:r>
              <a:rPr lang="en-US" altLang="zh-CN" sz="2800" dirty="0"/>
              <a:t>  </a:t>
            </a:r>
            <a:r>
              <a:rPr lang="zh-CN" altLang="en-US" sz="2800" dirty="0"/>
              <a:t>种类</a:t>
            </a:r>
            <a:endParaRPr lang="en-US" altLang="zh-CN" sz="2800" dirty="0"/>
          </a:p>
          <a:p>
            <a:pPr marL="0" indent="0">
              <a:lnSpc>
                <a:spcPct val="60000"/>
              </a:lnSpc>
              <a:buNone/>
            </a:pPr>
            <a:r>
              <a:rPr lang="en-US" altLang="zh-CN" sz="2800" dirty="0"/>
              <a:t>      1.cin/</a:t>
            </a:r>
            <a:r>
              <a:rPr lang="en-US" altLang="zh-CN" sz="2800" dirty="0" err="1"/>
              <a:t>cout</a:t>
            </a:r>
            <a:endParaRPr lang="en-US" altLang="zh-CN" sz="2800" dirty="0"/>
          </a:p>
          <a:p>
            <a:pPr marL="0" indent="0">
              <a:lnSpc>
                <a:spcPct val="60000"/>
              </a:lnSpc>
              <a:buNone/>
            </a:pPr>
            <a:r>
              <a:rPr lang="en-US" altLang="zh-CN" sz="2800" dirty="0"/>
              <a:t>      2.scanf/</a:t>
            </a:r>
            <a:r>
              <a:rPr lang="en-US" altLang="zh-CN" sz="2800" dirty="0" err="1"/>
              <a:t>printf</a:t>
            </a:r>
            <a:endParaRPr lang="en-US" altLang="zh-CN" sz="2800" dirty="0"/>
          </a:p>
          <a:p>
            <a:pPr marL="0" indent="0">
              <a:lnSpc>
                <a:spcPct val="60000"/>
              </a:lnSpc>
              <a:buNone/>
            </a:pPr>
            <a:r>
              <a:rPr lang="en-US" altLang="zh-CN" sz="2800" dirty="0"/>
              <a:t>      3.</a:t>
            </a:r>
            <a:r>
              <a:rPr lang="zh-CN" altLang="en-US" sz="2800" dirty="0"/>
              <a:t>用</a:t>
            </a:r>
            <a:r>
              <a:rPr lang="en-US" altLang="zh-CN" sz="2800" dirty="0" err="1"/>
              <a:t>getchar</a:t>
            </a:r>
            <a:r>
              <a:rPr lang="zh-CN" altLang="en-US" sz="2800" dirty="0"/>
              <a:t>进行读入优化</a:t>
            </a:r>
            <a:endParaRPr lang="en-US" altLang="zh-CN" sz="2800" dirty="0"/>
          </a:p>
          <a:p>
            <a:pPr marL="0" indent="0">
              <a:lnSpc>
                <a:spcPct val="60000"/>
              </a:lnSpc>
              <a:buNone/>
            </a:pPr>
            <a:r>
              <a:rPr lang="en-US" altLang="zh-CN" sz="2800" dirty="0"/>
              <a:t>      4.get/puts</a:t>
            </a:r>
            <a:endParaRPr lang="en-US" altLang="zh-CN" sz="2800" dirty="0"/>
          </a:p>
          <a:p>
            <a:pPr marL="457200" indent="-457200">
              <a:lnSpc>
                <a:spcPct val="60000"/>
              </a:lnSpc>
              <a:buAutoNum type="ea1ChsPlain" startAt="2"/>
            </a:pPr>
            <a:r>
              <a:rPr lang="zh-CN" altLang="en-US" sz="2800" dirty="0"/>
              <a:t>读入</a:t>
            </a:r>
            <a:r>
              <a:rPr lang="en-US" altLang="zh-CN" sz="2800" dirty="0"/>
              <a:t>/</a:t>
            </a:r>
            <a:r>
              <a:rPr lang="zh-CN" altLang="en-US" sz="2800" dirty="0"/>
              <a:t>输出数字</a:t>
            </a:r>
            <a:endParaRPr lang="en-US" altLang="zh-CN" sz="2800" dirty="0"/>
          </a:p>
          <a:p>
            <a:pPr marL="0" indent="0">
              <a:lnSpc>
                <a:spcPct val="60000"/>
              </a:lnSpc>
              <a:buNone/>
            </a:pPr>
            <a:r>
              <a:rPr lang="en-US" altLang="zh-CN" sz="2800" dirty="0"/>
              <a:t>      1.</a:t>
            </a:r>
            <a:r>
              <a:rPr lang="zh-CN" altLang="en-US" sz="2800" dirty="0"/>
              <a:t>整数</a:t>
            </a:r>
            <a:endParaRPr lang="en-US" altLang="zh-CN" sz="2800" dirty="0"/>
          </a:p>
          <a:p>
            <a:pPr marL="0" indent="0">
              <a:lnSpc>
                <a:spcPct val="60000"/>
              </a:lnSpc>
              <a:buNone/>
            </a:pPr>
            <a:r>
              <a:rPr lang="en-US" altLang="zh-CN" sz="2800" dirty="0"/>
              <a:t>      2.</a:t>
            </a:r>
            <a:r>
              <a:rPr lang="zh-CN" altLang="en-US" sz="2800" dirty="0"/>
              <a:t>实数</a:t>
            </a:r>
            <a:endParaRPr lang="en-US" altLang="zh-CN" sz="2800" dirty="0"/>
          </a:p>
          <a:p>
            <a:pPr marL="0" indent="0">
              <a:lnSpc>
                <a:spcPct val="60000"/>
              </a:lnSpc>
              <a:buNone/>
            </a:pPr>
            <a:r>
              <a:rPr lang="en-US" altLang="zh-CN" sz="2800" dirty="0"/>
              <a:t>      3.</a:t>
            </a:r>
            <a:r>
              <a:rPr lang="zh-CN" altLang="en-US" sz="2800" dirty="0"/>
              <a:t>非</a:t>
            </a:r>
            <a:r>
              <a:rPr lang="en-US" altLang="zh-CN" sz="2800" dirty="0"/>
              <a:t>10</a:t>
            </a:r>
            <a:r>
              <a:rPr lang="zh-CN" altLang="en-US" sz="2800" dirty="0"/>
              <a:t>进制数</a:t>
            </a:r>
            <a:endParaRPr lang="en-US" altLang="zh-CN" sz="2800" dirty="0"/>
          </a:p>
          <a:p>
            <a:pPr marL="457200" indent="-457200">
              <a:lnSpc>
                <a:spcPct val="60000"/>
              </a:lnSpc>
              <a:buAutoNum type="ea1ChsPlain" startAt="3"/>
            </a:pPr>
            <a:r>
              <a:rPr lang="zh-CN" altLang="en-US" sz="2800" dirty="0"/>
              <a:t>读入</a:t>
            </a:r>
            <a:r>
              <a:rPr lang="en-US" altLang="zh-CN" sz="2800" dirty="0"/>
              <a:t>/</a:t>
            </a:r>
            <a:r>
              <a:rPr lang="zh-CN" altLang="en-US" sz="2800" dirty="0"/>
              <a:t>输出字符串</a:t>
            </a:r>
            <a:endParaRPr lang="en-US" altLang="zh-CN" sz="2800" dirty="0"/>
          </a:p>
          <a:p>
            <a:pPr marL="0" indent="0">
              <a:lnSpc>
                <a:spcPct val="60000"/>
              </a:lnSpc>
              <a:buNone/>
            </a:pPr>
            <a:r>
              <a:rPr lang="en-US" altLang="zh-CN" sz="2800" dirty="0"/>
              <a:t>      1.getline</a:t>
            </a:r>
            <a:endParaRPr lang="en-US" altLang="zh-CN" sz="2800" dirty="0"/>
          </a:p>
          <a:p>
            <a:pPr marL="0" indent="0">
              <a:lnSpc>
                <a:spcPct val="60000"/>
              </a:lnSpc>
              <a:buNone/>
            </a:pPr>
            <a:r>
              <a:rPr lang="en-US" altLang="zh-CN" sz="2800" dirty="0"/>
              <a:t>      2.</a:t>
            </a:r>
            <a:r>
              <a:rPr lang="zh-CN" altLang="en-US" sz="2800" dirty="0"/>
              <a:t>注意事项</a:t>
            </a:r>
            <a:endParaRPr lang="en-US" altLang="zh-CN" sz="2800" dirty="0"/>
          </a:p>
          <a:p>
            <a:pPr marL="0" indent="0">
              <a:lnSpc>
                <a:spcPct val="60000"/>
              </a:lnSpc>
              <a:buNone/>
            </a:pPr>
            <a:r>
              <a:rPr lang="zh-CN" altLang="en-US" sz="2800" dirty="0"/>
              <a:t>四  应用举例</a:t>
            </a:r>
            <a:endParaRPr lang="en-US" altLang="zh-CN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601133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一、种类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71600" y="1354667"/>
            <a:ext cx="9994900" cy="529166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altLang="zh-CN" sz="2800" dirty="0"/>
              <a:t>1.cin/</a:t>
            </a:r>
            <a:r>
              <a:rPr lang="en-US" altLang="zh-CN" sz="2800" dirty="0" err="1"/>
              <a:t>cout</a:t>
            </a:r>
            <a:endParaRPr lang="en-US" altLang="zh-CN" sz="2800" dirty="0"/>
          </a:p>
          <a:p>
            <a:pPr marL="0" indent="0">
              <a:buNone/>
            </a:pPr>
            <a:r>
              <a:rPr lang="zh-CN" altLang="en-US" sz="2800" dirty="0"/>
              <a:t>这是一种写起来简单但是速度较慢的读入方法。</a:t>
            </a:r>
            <a:endParaRPr lang="en-US" altLang="zh-CN" sz="2800" dirty="0"/>
          </a:p>
          <a:p>
            <a:pPr marL="0" indent="0">
              <a:buNone/>
            </a:pPr>
            <a:r>
              <a:rPr lang="zh-CN" altLang="en-US" sz="2800" dirty="0"/>
              <a:t>建议暂时无法理解指针的初学者使用</a:t>
            </a:r>
            <a:r>
              <a:rPr lang="en-US" altLang="zh-CN" sz="2800" dirty="0"/>
              <a:t>~</a:t>
            </a:r>
            <a:endParaRPr lang="en-US" altLang="zh-CN" sz="2800" dirty="0"/>
          </a:p>
          <a:p>
            <a:pPr marL="0" indent="0">
              <a:buNone/>
            </a:pPr>
            <a:r>
              <a:rPr lang="zh-CN" altLang="en-US" sz="2800" dirty="0"/>
              <a:t>例</a:t>
            </a:r>
            <a:r>
              <a:rPr lang="en-US" altLang="zh-CN" sz="2800" dirty="0"/>
              <a:t>1</a:t>
            </a:r>
            <a:r>
              <a:rPr lang="zh-CN" altLang="en-US" sz="2800" dirty="0"/>
              <a:t>、从文本文件</a:t>
            </a:r>
            <a:r>
              <a:rPr lang="en-US" altLang="zh-CN" sz="2800" dirty="0" err="1"/>
              <a:t>example.in</a:t>
            </a:r>
            <a:r>
              <a:rPr lang="zh-CN" altLang="en-US" sz="2800" dirty="0"/>
              <a:t>中读入所有整数，统计并输出他们的个数以及最大值</a:t>
            </a:r>
            <a:r>
              <a:rPr lang="en-US" altLang="zh-CN" sz="2800" dirty="0"/>
              <a:t>（</a:t>
            </a:r>
            <a:r>
              <a:rPr lang="zh-CN" altLang="en-US" sz="2800" dirty="0"/>
              <a:t>中间用一个空格隔开）到</a:t>
            </a:r>
            <a:r>
              <a:rPr lang="en-US" altLang="zh-CN" sz="2800" dirty="0" err="1"/>
              <a:t>example.out</a:t>
            </a:r>
            <a:r>
              <a:rPr lang="zh-CN" altLang="en-US" sz="2800" dirty="0"/>
              <a:t>中。</a:t>
            </a:r>
            <a:endParaRPr lang="en-US" altLang="zh-CN" sz="2800" dirty="0"/>
          </a:p>
          <a:p>
            <a:pPr marL="0" indent="0">
              <a:buNone/>
            </a:pPr>
            <a:r>
              <a:rPr lang="en-US" altLang="zh-CN" sz="1900" dirty="0" err="1">
                <a:solidFill>
                  <a:srgbClr val="0000FF"/>
                </a:solidFill>
              </a:rPr>
              <a:t>freopen</a:t>
            </a:r>
            <a:r>
              <a:rPr lang="en-US" altLang="zh-CN" sz="1900" dirty="0">
                <a:solidFill>
                  <a:srgbClr val="0000FF"/>
                </a:solidFill>
              </a:rPr>
              <a:t>(“</a:t>
            </a:r>
            <a:r>
              <a:rPr lang="en-US" altLang="zh-CN" sz="1900" dirty="0" err="1">
                <a:solidFill>
                  <a:srgbClr val="0000FF"/>
                </a:solidFill>
              </a:rPr>
              <a:t>sample.in”,”r”,stdin</a:t>
            </a:r>
            <a:r>
              <a:rPr lang="en-US" altLang="zh-CN" sz="1900" dirty="0">
                <a:solidFill>
                  <a:srgbClr val="0000FF"/>
                </a:solidFill>
              </a:rPr>
              <a:t>);</a:t>
            </a:r>
            <a:endParaRPr lang="en-US" altLang="zh-CN" sz="1900" dirty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en-US" altLang="zh-CN" sz="1900" dirty="0" err="1">
                <a:solidFill>
                  <a:srgbClr val="0000FF"/>
                </a:solidFill>
              </a:rPr>
              <a:t>freopen</a:t>
            </a:r>
            <a:r>
              <a:rPr lang="en-US" altLang="zh-CN" sz="1900" dirty="0">
                <a:solidFill>
                  <a:srgbClr val="0000FF"/>
                </a:solidFill>
              </a:rPr>
              <a:t>(“sample.out”,”w”,</a:t>
            </a:r>
            <a:r>
              <a:rPr lang="en-US" altLang="zh-CN" sz="1900" dirty="0" err="1">
                <a:solidFill>
                  <a:srgbClr val="0000FF"/>
                </a:solidFill>
              </a:rPr>
              <a:t>stdout</a:t>
            </a:r>
            <a:r>
              <a:rPr lang="en-US" altLang="zh-CN" sz="1900" dirty="0">
                <a:solidFill>
                  <a:srgbClr val="0000FF"/>
                </a:solidFill>
              </a:rPr>
              <a:t>);</a:t>
            </a:r>
            <a:endParaRPr lang="en-US" altLang="zh-CN" sz="1900" dirty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en-US" altLang="zh-CN" sz="1900" dirty="0">
                <a:solidFill>
                  <a:srgbClr val="0000FF"/>
                </a:solidFill>
              </a:rPr>
              <a:t>int </a:t>
            </a:r>
            <a:r>
              <a:rPr lang="en-US" altLang="zh-CN" sz="1900" dirty="0" err="1">
                <a:solidFill>
                  <a:srgbClr val="0000FF"/>
                </a:solidFill>
              </a:rPr>
              <a:t>cnt</a:t>
            </a:r>
            <a:r>
              <a:rPr lang="en-US" altLang="zh-CN" sz="1900" dirty="0">
                <a:solidFill>
                  <a:srgbClr val="0000FF"/>
                </a:solidFill>
              </a:rPr>
              <a:t>=0;</a:t>
            </a:r>
            <a:endParaRPr lang="en-US" altLang="zh-CN" sz="1900" dirty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en-US" altLang="zh-CN" sz="1900" dirty="0">
                <a:solidFill>
                  <a:srgbClr val="0000FF"/>
                </a:solidFill>
              </a:rPr>
              <a:t>for(;;) {</a:t>
            </a:r>
            <a:endParaRPr lang="en-US" altLang="zh-CN" sz="1900" dirty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en-US" altLang="zh-CN" sz="1900" dirty="0">
                <a:solidFill>
                  <a:srgbClr val="0000FF"/>
                </a:solidFill>
              </a:rPr>
              <a:t>	int __temp;</a:t>
            </a:r>
            <a:endParaRPr lang="en-US" altLang="zh-CN" sz="1900" dirty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en-US" altLang="zh-CN" sz="1900" dirty="0">
                <a:solidFill>
                  <a:srgbClr val="0000FF"/>
                </a:solidFill>
              </a:rPr>
              <a:t>	</a:t>
            </a:r>
            <a:r>
              <a:rPr lang="en-US" altLang="zh-CN" sz="1900" dirty="0" err="1">
                <a:solidFill>
                  <a:srgbClr val="0000FF"/>
                </a:solidFill>
              </a:rPr>
              <a:t>cin</a:t>
            </a:r>
            <a:r>
              <a:rPr lang="en-US" altLang="zh-CN" sz="1900" dirty="0">
                <a:solidFill>
                  <a:srgbClr val="0000FF"/>
                </a:solidFill>
              </a:rPr>
              <a:t>&gt;&gt;</a:t>
            </a:r>
            <a:r>
              <a:rPr lang="en-US" altLang="zh-CN" sz="1900" dirty="0" err="1">
                <a:solidFill>
                  <a:srgbClr val="0000FF"/>
                </a:solidFill>
              </a:rPr>
              <a:t>temp;cnt</a:t>
            </a:r>
            <a:r>
              <a:rPr lang="en-US" altLang="zh-CN" sz="1900" dirty="0">
                <a:solidFill>
                  <a:srgbClr val="0000FF"/>
                </a:solidFill>
              </a:rPr>
              <a:t>++;</a:t>
            </a:r>
            <a:endParaRPr lang="en-US" altLang="zh-CN" sz="1900" dirty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en-US" altLang="zh-CN" sz="1900" dirty="0">
                <a:solidFill>
                  <a:srgbClr val="0000FF"/>
                </a:solidFill>
              </a:rPr>
              <a:t>	</a:t>
            </a:r>
            <a:r>
              <a:rPr lang="en-US" altLang="zh-CN" sz="1900" dirty="0" err="1">
                <a:solidFill>
                  <a:srgbClr val="0000FF"/>
                </a:solidFill>
              </a:rPr>
              <a:t>cout</a:t>
            </a:r>
            <a:r>
              <a:rPr lang="en-US" altLang="zh-CN" sz="1900" dirty="0">
                <a:solidFill>
                  <a:srgbClr val="0000FF"/>
                </a:solidFill>
              </a:rPr>
              <a:t>&lt;&lt;__temp;</a:t>
            </a:r>
            <a:endParaRPr lang="en-US" altLang="zh-CN" sz="1900" dirty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en-US" altLang="zh-CN" sz="1900" dirty="0">
                <a:solidFill>
                  <a:srgbClr val="0000FF"/>
                </a:solidFill>
              </a:rPr>
              <a:t>	if (!</a:t>
            </a:r>
            <a:r>
              <a:rPr lang="en-US" altLang="zh-CN" sz="1900" dirty="0" err="1">
                <a:solidFill>
                  <a:srgbClr val="0000FF"/>
                </a:solidFill>
              </a:rPr>
              <a:t>cin.eof</a:t>
            </a:r>
            <a:r>
              <a:rPr lang="en-US" altLang="zh-CN" sz="1900" dirty="0">
                <a:solidFill>
                  <a:srgbClr val="0000FF"/>
                </a:solidFill>
              </a:rPr>
              <a:t>()) </a:t>
            </a:r>
            <a:r>
              <a:rPr lang="en-US" altLang="zh-CN" sz="1900" dirty="0" err="1">
                <a:solidFill>
                  <a:srgbClr val="0000FF"/>
                </a:solidFill>
              </a:rPr>
              <a:t>cout</a:t>
            </a:r>
            <a:r>
              <a:rPr lang="en-US" altLang="zh-CN" sz="1900" dirty="0">
                <a:solidFill>
                  <a:srgbClr val="0000FF"/>
                </a:solidFill>
              </a:rPr>
              <a:t>&lt;&lt;“ ”;</a:t>
            </a:r>
            <a:endParaRPr lang="en-US" altLang="zh-CN" sz="1900" dirty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en-US" altLang="zh-CN" sz="1900" dirty="0">
                <a:solidFill>
                  <a:srgbClr val="0000FF"/>
                </a:solidFill>
              </a:rPr>
              <a:t>}</a:t>
            </a:r>
            <a:endParaRPr lang="zh-CN" altLang="en-US" sz="19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32904" y="973667"/>
            <a:ext cx="10379696" cy="52408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 dirty="0"/>
              <a:t>2.scanf</a:t>
            </a:r>
            <a:endParaRPr lang="en-US" altLang="zh-CN" sz="2800" dirty="0"/>
          </a:p>
          <a:p>
            <a:pPr marL="0" indent="0">
              <a:buNone/>
            </a:pPr>
            <a:endParaRPr lang="en-US" altLang="zh-CN" sz="2800" dirty="0"/>
          </a:p>
          <a:p>
            <a:pPr marL="0" indent="0">
              <a:buNone/>
            </a:pPr>
            <a:r>
              <a:rPr lang="zh-CN" altLang="en-US" sz="2800" dirty="0"/>
              <a:t>参数左边一个字符串，右边根据字符串的不同而数量不同。</a:t>
            </a:r>
            <a:endParaRPr lang="en-US" altLang="zh-CN" sz="2800" dirty="0"/>
          </a:p>
          <a:p>
            <a:pPr marL="0" indent="0">
              <a:buNone/>
            </a:pPr>
            <a:r>
              <a:rPr lang="en-US" altLang="zh-CN" sz="2800" dirty="0"/>
              <a:t>%d </a:t>
            </a:r>
            <a:r>
              <a:rPr lang="zh-CN" altLang="en-US" sz="2800" dirty="0"/>
              <a:t>整数</a:t>
            </a:r>
            <a:endParaRPr lang="en-US" altLang="zh-CN" sz="2800" dirty="0"/>
          </a:p>
          <a:p>
            <a:pPr marL="0" indent="0">
              <a:buNone/>
            </a:pPr>
            <a:r>
              <a:rPr lang="en-US" altLang="zh-CN" sz="2800" dirty="0"/>
              <a:t>%c </a:t>
            </a:r>
            <a:r>
              <a:rPr lang="zh-CN" altLang="en-US" sz="2800" dirty="0"/>
              <a:t>单个字符</a:t>
            </a:r>
            <a:endParaRPr lang="en-US" altLang="zh-CN" sz="2800" dirty="0"/>
          </a:p>
          <a:p>
            <a:pPr marL="0" indent="0">
              <a:buNone/>
            </a:pPr>
            <a:r>
              <a:rPr lang="en-US" altLang="zh-CN" sz="2800" dirty="0"/>
              <a:t>%s </a:t>
            </a:r>
            <a:r>
              <a:rPr lang="zh-CN" altLang="en-US" sz="2800" dirty="0"/>
              <a:t>字符串       注意：</a:t>
            </a:r>
            <a:r>
              <a:rPr lang="zh-CN" altLang="en-US" sz="2800" dirty="0">
                <a:solidFill>
                  <a:srgbClr val="FF0000"/>
                </a:solidFill>
              </a:rPr>
              <a:t>不能用</a:t>
            </a:r>
            <a:r>
              <a:rPr lang="en-US" altLang="zh-CN" sz="2800" dirty="0">
                <a:solidFill>
                  <a:srgbClr val="FF0000"/>
                </a:solidFill>
              </a:rPr>
              <a:t>%s</a:t>
            </a:r>
            <a:r>
              <a:rPr lang="zh-CN" altLang="en-US" sz="2800" dirty="0">
                <a:solidFill>
                  <a:srgbClr val="FF0000"/>
                </a:solidFill>
              </a:rPr>
              <a:t>读入</a:t>
            </a:r>
            <a:r>
              <a:rPr lang="en-US" altLang="zh-CN" sz="2800" dirty="0">
                <a:solidFill>
                  <a:srgbClr val="FF0000"/>
                </a:solidFill>
              </a:rPr>
              <a:t>string</a:t>
            </a:r>
            <a:r>
              <a:rPr lang="zh-CN" altLang="en-US" sz="2800" dirty="0">
                <a:solidFill>
                  <a:srgbClr val="FF0000"/>
                </a:solidFill>
              </a:rPr>
              <a:t>型的变量</a:t>
            </a:r>
            <a:r>
              <a:rPr lang="zh-CN" altLang="en-US" sz="2800" dirty="0"/>
              <a:t>。</a:t>
            </a:r>
            <a:endParaRPr lang="en-US" altLang="zh-CN" sz="2800" dirty="0"/>
          </a:p>
          <a:p>
            <a:pPr marL="0" indent="0">
              <a:buNone/>
            </a:pPr>
            <a:r>
              <a:rPr lang="zh-CN" altLang="en-US" sz="2800" dirty="0"/>
              <a:t>例</a:t>
            </a:r>
            <a:r>
              <a:rPr lang="en-US" altLang="zh-CN" sz="2800" dirty="0"/>
              <a:t>2</a:t>
            </a:r>
            <a:r>
              <a:rPr lang="en-US" altLang="en-US" sz="2800" dirty="0"/>
              <a:t>、</a:t>
            </a:r>
            <a:r>
              <a:rPr lang="en-US" altLang="zh-CN" sz="2800" dirty="0"/>
              <a:t>scanf(“%</a:t>
            </a:r>
            <a:r>
              <a:rPr lang="en-US" altLang="zh-CN" sz="2800" dirty="0" err="1"/>
              <a:t>d%c</a:t>
            </a:r>
            <a:r>
              <a:rPr lang="en-US" altLang="zh-CN" sz="2800" dirty="0"/>
              <a:t>”,&amp;</a:t>
            </a:r>
            <a:r>
              <a:rPr lang="en-US" altLang="zh-CN" sz="2800" dirty="0" err="1"/>
              <a:t>a,&amp;b</a:t>
            </a:r>
            <a:r>
              <a:rPr lang="en-US" altLang="zh-CN" sz="2800" dirty="0"/>
              <a:t>) </a:t>
            </a:r>
            <a:endParaRPr lang="en-US" altLang="zh-CN" sz="2800" dirty="0"/>
          </a:p>
          <a:p>
            <a:pPr marL="0" indent="0">
              <a:buNone/>
            </a:pPr>
            <a:r>
              <a:rPr lang="zh-CN" altLang="en-US" sz="2800" dirty="0"/>
              <a:t>这时，将按照</a:t>
            </a:r>
            <a:r>
              <a:rPr lang="en-US" altLang="zh-CN" sz="2800" dirty="0"/>
              <a:t>int</a:t>
            </a:r>
            <a:r>
              <a:rPr lang="zh-CN" altLang="en-US" sz="2800" dirty="0"/>
              <a:t>整数读入</a:t>
            </a:r>
            <a:r>
              <a:rPr lang="en-US" altLang="zh-CN" sz="2800" dirty="0"/>
              <a:t>a</a:t>
            </a:r>
            <a:r>
              <a:rPr lang="zh-CN" altLang="en-US" sz="2800" dirty="0"/>
              <a:t>，</a:t>
            </a:r>
            <a:r>
              <a:rPr lang="en-US" altLang="zh-CN" sz="2800" dirty="0"/>
              <a:t>char</a:t>
            </a:r>
            <a:r>
              <a:rPr lang="zh-CN" altLang="en-US" sz="2800" dirty="0"/>
              <a:t>型字符读入</a:t>
            </a:r>
            <a:r>
              <a:rPr lang="en-US" altLang="zh-CN" sz="2800" dirty="0"/>
              <a:t>b</a:t>
            </a:r>
            <a:r>
              <a:rPr lang="zh-CN" altLang="en-US" sz="2800" dirty="0"/>
              <a:t>，其中，</a:t>
            </a:r>
            <a:r>
              <a:rPr lang="en-US" altLang="zh-CN" sz="2800" dirty="0"/>
              <a:t>&amp;</a:t>
            </a:r>
            <a:r>
              <a:rPr lang="zh-CN" altLang="en-US" sz="2800" dirty="0"/>
              <a:t>表示地址，</a:t>
            </a:r>
            <a:r>
              <a:rPr lang="en-US" altLang="zh-CN" sz="2800" dirty="0" err="1"/>
              <a:t>scanf</a:t>
            </a:r>
            <a:r>
              <a:rPr lang="zh-CN" altLang="en-US" sz="2800" dirty="0"/>
              <a:t>函数直接将读到的值读入地址中，所以它比</a:t>
            </a:r>
            <a:r>
              <a:rPr lang="en-US" altLang="zh-CN" sz="2800" dirty="0" err="1"/>
              <a:t>cin</a:t>
            </a:r>
            <a:r>
              <a:rPr lang="en-US" altLang="zh-CN" sz="2800" dirty="0"/>
              <a:t>/</a:t>
            </a:r>
            <a:r>
              <a:rPr lang="en-US" altLang="zh-CN" sz="2800" dirty="0" err="1"/>
              <a:t>cout</a:t>
            </a:r>
            <a:r>
              <a:rPr lang="zh-CN" altLang="en-US" sz="2800" dirty="0"/>
              <a:t>快。</a:t>
            </a:r>
            <a:endParaRPr lang="en-US" altLang="zh-CN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2905" y="1491247"/>
            <a:ext cx="4961905" cy="44761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71600" y="1430867"/>
            <a:ext cx="9601200" cy="4957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800" dirty="0"/>
              <a:t>例</a:t>
            </a:r>
            <a:r>
              <a:rPr lang="en-US" altLang="zh-CN" sz="2800" dirty="0"/>
              <a:t>3</a:t>
            </a:r>
            <a:r>
              <a:rPr lang="zh-CN" altLang="en-US" sz="2800" dirty="0"/>
              <a:t>、</a:t>
            </a:r>
            <a:endParaRPr lang="en-US" altLang="zh-CN" sz="2800" dirty="0"/>
          </a:p>
          <a:p>
            <a:pPr marL="0" indent="0">
              <a:buNone/>
            </a:pPr>
            <a:r>
              <a:rPr lang="en-US" altLang="zh-CN" sz="2800" dirty="0">
                <a:solidFill>
                  <a:srgbClr val="0000FF"/>
                </a:solidFill>
              </a:rPr>
              <a:t>int a[1010];</a:t>
            </a:r>
            <a:endParaRPr lang="en-US" altLang="zh-CN" sz="2800" dirty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en-US" altLang="zh-CN" sz="2800" dirty="0">
                <a:solidFill>
                  <a:srgbClr val="0000FF"/>
                </a:solidFill>
              </a:rPr>
              <a:t>char b[1010];</a:t>
            </a:r>
            <a:endParaRPr lang="en-US" altLang="zh-CN" sz="2800" dirty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en-US" altLang="zh-CN" sz="2800" dirty="0" err="1">
                <a:solidFill>
                  <a:srgbClr val="0000FF"/>
                </a:solidFill>
              </a:rPr>
              <a:t>scanf</a:t>
            </a:r>
            <a:r>
              <a:rPr lang="en-US" altLang="zh-CN" sz="2800" dirty="0">
                <a:solidFill>
                  <a:srgbClr val="0000FF"/>
                </a:solidFill>
              </a:rPr>
              <a:t>(“%d%s”,</a:t>
            </a:r>
            <a:r>
              <a:rPr lang="en-US" altLang="zh-CN" sz="2800" dirty="0">
                <a:solidFill>
                  <a:srgbClr val="FF0000"/>
                </a:solidFill>
              </a:rPr>
              <a:t>a+5,b+1</a:t>
            </a:r>
            <a:r>
              <a:rPr lang="en-US" altLang="zh-CN" sz="2800" dirty="0">
                <a:solidFill>
                  <a:srgbClr val="0000FF"/>
                </a:solidFill>
              </a:rPr>
              <a:t>);</a:t>
            </a:r>
            <a:endParaRPr lang="en-US" altLang="zh-CN" sz="2800" dirty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zh-CN" altLang="en-US" sz="2800" dirty="0"/>
              <a:t>这时，不需要加</a:t>
            </a:r>
            <a:r>
              <a:rPr lang="en-US" altLang="zh-CN" sz="2800" dirty="0"/>
              <a:t>&amp;</a:t>
            </a:r>
            <a:r>
              <a:rPr lang="zh-CN" altLang="en-US" sz="2800" dirty="0"/>
              <a:t>，因为数组的名字（</a:t>
            </a:r>
            <a:r>
              <a:rPr lang="en-US" altLang="zh-CN" sz="2800" dirty="0" err="1"/>
              <a:t>a,b</a:t>
            </a:r>
            <a:r>
              <a:rPr lang="zh-CN" altLang="en-US" sz="2800" dirty="0"/>
              <a:t>）本身就是地址。</a:t>
            </a:r>
            <a:endParaRPr lang="en-US" altLang="zh-CN" sz="2800" dirty="0"/>
          </a:p>
          <a:p>
            <a:pPr marL="0" indent="0">
              <a:buNone/>
            </a:pPr>
            <a:r>
              <a:rPr lang="zh-CN" altLang="en-US" sz="2800" dirty="0"/>
              <a:t>所以</a:t>
            </a:r>
            <a:r>
              <a:rPr lang="en-US" altLang="zh-CN" sz="2800" dirty="0" err="1"/>
              <a:t>scanf</a:t>
            </a:r>
            <a:r>
              <a:rPr lang="zh-CN" altLang="en-US" sz="2800" dirty="0"/>
              <a:t>的效果为：读入</a:t>
            </a:r>
            <a:r>
              <a:rPr lang="en-US" altLang="zh-CN" sz="2800" dirty="0"/>
              <a:t>a[5]</a:t>
            </a:r>
            <a:r>
              <a:rPr lang="zh-CN" altLang="en-US" sz="2800" dirty="0"/>
              <a:t>。然后从</a:t>
            </a:r>
            <a:r>
              <a:rPr lang="en-US" altLang="zh-CN" sz="2800" dirty="0"/>
              <a:t>b[1]</a:t>
            </a:r>
            <a:r>
              <a:rPr lang="zh-CN" altLang="en-US" sz="2800" dirty="0"/>
              <a:t>开始将读到的字符存入</a:t>
            </a:r>
            <a:r>
              <a:rPr lang="en-US" altLang="zh-CN" sz="2800" dirty="0"/>
              <a:t>b</a:t>
            </a:r>
            <a:r>
              <a:rPr lang="zh-CN" altLang="en-US" sz="2800" dirty="0"/>
              <a:t>中。</a:t>
            </a:r>
            <a:endParaRPr lang="en-US" altLang="zh-CN" sz="2800" dirty="0"/>
          </a:p>
          <a:p>
            <a:pPr marL="0" indent="0">
              <a:buNone/>
            </a:pPr>
            <a:r>
              <a:rPr lang="zh-CN" altLang="en-US" sz="2800" dirty="0"/>
              <a:t>而：</a:t>
            </a:r>
            <a:r>
              <a:rPr lang="en-US" altLang="zh-CN" sz="2800" dirty="0" err="1">
                <a:solidFill>
                  <a:srgbClr val="0000FF"/>
                </a:solidFill>
              </a:rPr>
              <a:t>scanf</a:t>
            </a:r>
            <a:r>
              <a:rPr lang="zh-CN" altLang="en-US" sz="2800" dirty="0">
                <a:solidFill>
                  <a:srgbClr val="0000FF"/>
                </a:solidFill>
              </a:rPr>
              <a:t>（“</a:t>
            </a:r>
            <a:r>
              <a:rPr lang="en-US" altLang="zh-CN" sz="2800" dirty="0">
                <a:solidFill>
                  <a:srgbClr val="0000FF"/>
                </a:solidFill>
              </a:rPr>
              <a:t>%</a:t>
            </a:r>
            <a:r>
              <a:rPr lang="en-US" altLang="zh-CN" sz="2800" dirty="0" err="1">
                <a:solidFill>
                  <a:srgbClr val="0000FF"/>
                </a:solidFill>
              </a:rPr>
              <a:t>d%s</a:t>
            </a:r>
            <a:r>
              <a:rPr lang="zh-CN" altLang="en-US" sz="2800" dirty="0">
                <a:solidFill>
                  <a:srgbClr val="0000FF"/>
                </a:solidFill>
              </a:rPr>
              <a:t>”，</a:t>
            </a:r>
            <a:r>
              <a:rPr lang="en-US" altLang="zh-CN" sz="2800" dirty="0">
                <a:solidFill>
                  <a:srgbClr val="0000FF"/>
                </a:solidFill>
              </a:rPr>
              <a:t>a</a:t>
            </a:r>
            <a:r>
              <a:rPr lang="zh-CN" altLang="en-US" sz="2800" dirty="0">
                <a:solidFill>
                  <a:srgbClr val="0000FF"/>
                </a:solidFill>
              </a:rPr>
              <a:t>， </a:t>
            </a:r>
            <a:r>
              <a:rPr lang="en-US" altLang="zh-CN" sz="2800" dirty="0">
                <a:solidFill>
                  <a:srgbClr val="0000FF"/>
                </a:solidFill>
              </a:rPr>
              <a:t>b</a:t>
            </a:r>
            <a:r>
              <a:rPr lang="zh-CN" altLang="en-US" sz="2800" dirty="0">
                <a:solidFill>
                  <a:srgbClr val="0000FF"/>
                </a:solidFill>
              </a:rPr>
              <a:t>）</a:t>
            </a:r>
            <a:r>
              <a:rPr lang="zh-CN" altLang="en-US" sz="2800" dirty="0"/>
              <a:t>表示读入</a:t>
            </a:r>
            <a:r>
              <a:rPr lang="en-US" altLang="zh-CN" sz="2800" dirty="0"/>
              <a:t>a[0]</a:t>
            </a:r>
            <a:r>
              <a:rPr lang="zh-CN" altLang="en-US" sz="2800" dirty="0"/>
              <a:t>，燃后读入</a:t>
            </a:r>
            <a:r>
              <a:rPr lang="en-US" altLang="zh-CN" sz="2800" dirty="0"/>
              <a:t>b</a:t>
            </a:r>
            <a:r>
              <a:rPr lang="zh-CN" altLang="en-US" sz="2800" dirty="0"/>
              <a:t>（从</a:t>
            </a:r>
            <a:r>
              <a:rPr lang="en-US" altLang="zh-CN" sz="2800" dirty="0"/>
              <a:t>b[0]</a:t>
            </a:r>
            <a:r>
              <a:rPr lang="zh-CN" altLang="en-US" sz="2800" dirty="0"/>
              <a:t>开始读入字符串）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71600" y="635000"/>
            <a:ext cx="10375900" cy="58674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altLang="zh-CN" sz="2800" dirty="0" err="1"/>
              <a:t>printf</a:t>
            </a:r>
            <a:endParaRPr lang="en-US" altLang="zh-CN" sz="2800" dirty="0"/>
          </a:p>
          <a:p>
            <a:pPr marL="0" indent="0">
              <a:buNone/>
            </a:pPr>
            <a:endParaRPr lang="en-US" altLang="zh-CN" sz="2800" dirty="0"/>
          </a:p>
          <a:p>
            <a:pPr marL="0" indent="0">
              <a:buNone/>
            </a:pPr>
            <a:r>
              <a:rPr lang="en-US" altLang="zh-CN" sz="2800" dirty="0" err="1"/>
              <a:t>printf</a:t>
            </a:r>
            <a:r>
              <a:rPr lang="en-US" altLang="zh-CN" sz="2800" dirty="0"/>
              <a:t>()</a:t>
            </a:r>
            <a:r>
              <a:rPr lang="zh-CN" altLang="en-US" sz="2800" dirty="0"/>
              <a:t>的参数和</a:t>
            </a:r>
            <a:r>
              <a:rPr lang="en-US" altLang="zh-CN" sz="2800" dirty="0" err="1"/>
              <a:t>scanf</a:t>
            </a:r>
            <a:r>
              <a:rPr lang="zh-CN" altLang="en-US" sz="2800" dirty="0"/>
              <a:t>大致相同，但是后面直接写变量不写地址。</a:t>
            </a:r>
            <a:endParaRPr lang="en-US" altLang="zh-CN" sz="2800" dirty="0"/>
          </a:p>
          <a:p>
            <a:pPr marL="0" indent="0">
              <a:buNone/>
            </a:pPr>
            <a:r>
              <a:rPr lang="en-US" altLang="zh-CN" sz="2800" dirty="0"/>
              <a:t>%d </a:t>
            </a:r>
            <a:r>
              <a:rPr lang="zh-CN" altLang="en-US" sz="2800" dirty="0"/>
              <a:t>整数</a:t>
            </a:r>
            <a:endParaRPr lang="en-US" altLang="zh-CN" sz="2800" dirty="0"/>
          </a:p>
          <a:p>
            <a:pPr marL="0" indent="0">
              <a:buNone/>
            </a:pPr>
            <a:r>
              <a:rPr lang="en-US" altLang="zh-CN" sz="2800" dirty="0"/>
              <a:t>%c </a:t>
            </a:r>
            <a:r>
              <a:rPr lang="zh-CN" altLang="en-US" sz="2800" dirty="0"/>
              <a:t>单个字符</a:t>
            </a:r>
            <a:endParaRPr lang="en-US" altLang="zh-CN" sz="2800" dirty="0"/>
          </a:p>
          <a:p>
            <a:pPr marL="0" indent="0">
              <a:buNone/>
            </a:pPr>
            <a:r>
              <a:rPr lang="en-US" altLang="zh-CN" sz="2800" dirty="0"/>
              <a:t>%s </a:t>
            </a:r>
            <a:r>
              <a:rPr lang="zh-CN" altLang="en-US" sz="2800" dirty="0"/>
              <a:t>字符串 注意：输出字符串时仍写地址。</a:t>
            </a:r>
            <a:endParaRPr lang="en-US" altLang="zh-CN" sz="2800" dirty="0"/>
          </a:p>
          <a:p>
            <a:pPr marL="0" indent="0">
              <a:buNone/>
            </a:pPr>
            <a:r>
              <a:rPr lang="en-US" altLang="zh-CN" sz="2800" dirty="0"/>
              <a:t>%.3f </a:t>
            </a:r>
            <a:r>
              <a:rPr lang="zh-CN" altLang="en-US" sz="2800" dirty="0"/>
              <a:t>输出单精度型浮点数保留</a:t>
            </a:r>
            <a:r>
              <a:rPr lang="en-US" altLang="zh-CN" sz="2800" dirty="0"/>
              <a:t>3</a:t>
            </a:r>
            <a:r>
              <a:rPr lang="zh-CN" altLang="en-US" sz="2800" dirty="0"/>
              <a:t>位小数（</a:t>
            </a:r>
            <a:r>
              <a:rPr lang="en-US" altLang="zh-CN" sz="2800" dirty="0"/>
              <a:t>single</a:t>
            </a:r>
            <a:r>
              <a:rPr lang="zh-CN" altLang="en-US" sz="2800" dirty="0"/>
              <a:t>）</a:t>
            </a:r>
            <a:endParaRPr lang="en-US" altLang="zh-CN" sz="2800" dirty="0"/>
          </a:p>
          <a:p>
            <a:pPr marL="0" indent="0">
              <a:buNone/>
            </a:pPr>
            <a:r>
              <a:rPr lang="en-US" altLang="zh-CN" sz="2800" dirty="0"/>
              <a:t>%.4lf</a:t>
            </a:r>
            <a:r>
              <a:rPr lang="zh-CN" altLang="en-US" sz="2800" dirty="0"/>
              <a:t> 输出双精度浮点数保留</a:t>
            </a:r>
            <a:r>
              <a:rPr lang="en-US" altLang="zh-CN" sz="2800" dirty="0"/>
              <a:t>4</a:t>
            </a:r>
            <a:r>
              <a:rPr lang="zh-CN" altLang="en-US" sz="2800" dirty="0"/>
              <a:t>位小数（</a:t>
            </a:r>
            <a:r>
              <a:rPr lang="en-US" altLang="zh-CN" sz="2800" dirty="0"/>
              <a:t>double</a:t>
            </a:r>
            <a:r>
              <a:rPr lang="zh-CN" altLang="en-US" sz="2800" dirty="0"/>
              <a:t>）</a:t>
            </a:r>
            <a:endParaRPr lang="en-US" altLang="zh-CN" sz="2800" dirty="0"/>
          </a:p>
          <a:p>
            <a:pPr marL="0" indent="0">
              <a:buNone/>
            </a:pPr>
            <a:r>
              <a:rPr lang="zh-CN" altLang="en-US" sz="2800" dirty="0"/>
              <a:t>例</a:t>
            </a:r>
            <a:r>
              <a:rPr lang="en-US" altLang="zh-CN" sz="2800" dirty="0"/>
              <a:t>4</a:t>
            </a:r>
            <a:r>
              <a:rPr lang="zh-CN" altLang="en-US" sz="2800" dirty="0"/>
              <a:t>、</a:t>
            </a:r>
            <a:r>
              <a:rPr lang="en-US" altLang="zh-CN" sz="2800" dirty="0" err="1">
                <a:solidFill>
                  <a:srgbClr val="0000FF"/>
                </a:solidFill>
              </a:rPr>
              <a:t>printf</a:t>
            </a:r>
            <a:r>
              <a:rPr lang="en-US" altLang="zh-CN" sz="2800" dirty="0">
                <a:solidFill>
                  <a:srgbClr val="0000FF"/>
                </a:solidFill>
              </a:rPr>
              <a:t>(“%d  !!!  %d”,</a:t>
            </a:r>
            <a:r>
              <a:rPr lang="en-US" altLang="zh-CN" sz="2800" dirty="0" err="1">
                <a:solidFill>
                  <a:srgbClr val="0000FF"/>
                </a:solidFill>
              </a:rPr>
              <a:t>a,b</a:t>
            </a:r>
            <a:r>
              <a:rPr lang="en-US" altLang="zh-CN" sz="2800" dirty="0">
                <a:solidFill>
                  <a:srgbClr val="0000FF"/>
                </a:solidFill>
              </a:rPr>
              <a:t>)</a:t>
            </a:r>
            <a:r>
              <a:rPr lang="en-US" altLang="zh-CN" sz="2800" dirty="0"/>
              <a:t> (a=2,b=10) </a:t>
            </a:r>
            <a:endParaRPr lang="en-US" altLang="zh-CN" sz="2800" dirty="0"/>
          </a:p>
          <a:p>
            <a:pPr marL="0" indent="0">
              <a:buNone/>
            </a:pPr>
            <a:r>
              <a:rPr lang="zh-CN" altLang="en-US" sz="2800" dirty="0"/>
              <a:t>则输出：</a:t>
            </a:r>
            <a:r>
              <a:rPr lang="en-US" altLang="zh-CN" sz="2800" dirty="0"/>
              <a:t>2   !!!</a:t>
            </a:r>
            <a:r>
              <a:rPr lang="zh-CN" altLang="en-US" sz="2800" dirty="0"/>
              <a:t>  </a:t>
            </a:r>
            <a:r>
              <a:rPr lang="en-US" altLang="zh-CN" sz="2800" dirty="0"/>
              <a:t>10</a:t>
            </a:r>
            <a:endParaRPr lang="en-US" altLang="zh-CN" sz="2800" dirty="0"/>
          </a:p>
          <a:p>
            <a:pPr marL="0" indent="0">
              <a:buNone/>
            </a:pPr>
            <a:r>
              <a:rPr lang="zh-CN" altLang="en-US" sz="2800" dirty="0"/>
              <a:t>另有： </a:t>
            </a:r>
            <a:r>
              <a:rPr lang="en-US" altLang="zh-CN" sz="2800" dirty="0">
                <a:solidFill>
                  <a:srgbClr val="0000FF"/>
                </a:solidFill>
              </a:rPr>
              <a:t>int a=65</a:t>
            </a:r>
            <a:r>
              <a:rPr lang="zh-CN" altLang="en-US" sz="2800" dirty="0">
                <a:solidFill>
                  <a:srgbClr val="0000FF"/>
                </a:solidFill>
              </a:rPr>
              <a:t>；</a:t>
            </a:r>
            <a:r>
              <a:rPr lang="en-US" altLang="zh-CN" sz="2800" dirty="0" err="1">
                <a:solidFill>
                  <a:srgbClr val="0000FF"/>
                </a:solidFill>
              </a:rPr>
              <a:t>printf</a:t>
            </a:r>
            <a:r>
              <a:rPr lang="en-US" altLang="zh-CN" sz="2800" dirty="0">
                <a:solidFill>
                  <a:srgbClr val="0000FF"/>
                </a:solidFill>
              </a:rPr>
              <a:t>(“%c”</a:t>
            </a:r>
            <a:r>
              <a:rPr lang="zh-CN" altLang="en-US" sz="2800" dirty="0">
                <a:solidFill>
                  <a:srgbClr val="0000FF"/>
                </a:solidFill>
              </a:rPr>
              <a:t>，</a:t>
            </a:r>
            <a:r>
              <a:rPr lang="en-US" altLang="zh-CN" sz="2800" dirty="0">
                <a:solidFill>
                  <a:srgbClr val="0000FF"/>
                </a:solidFill>
              </a:rPr>
              <a:t>a)</a:t>
            </a:r>
            <a:r>
              <a:rPr lang="zh-CN" altLang="en-US" sz="2800" dirty="0">
                <a:solidFill>
                  <a:srgbClr val="0000FF"/>
                </a:solidFill>
              </a:rPr>
              <a:t>；</a:t>
            </a:r>
            <a:r>
              <a:rPr lang="zh-CN" altLang="en-US" sz="2800" dirty="0"/>
              <a:t>则输出</a:t>
            </a:r>
            <a:r>
              <a:rPr lang="en-US" altLang="zh-CN" sz="2800" dirty="0"/>
              <a:t>A</a:t>
            </a:r>
            <a:r>
              <a:rPr lang="zh-CN" altLang="en-US" sz="2800" dirty="0"/>
              <a:t>，不是</a:t>
            </a:r>
            <a:r>
              <a:rPr lang="en-US" altLang="zh-CN" sz="2800" dirty="0"/>
              <a:t>65</a:t>
            </a:r>
            <a:r>
              <a:rPr lang="zh-CN" altLang="en-US" sz="2800" dirty="0"/>
              <a:t>。</a:t>
            </a:r>
            <a:endParaRPr lang="en-US" altLang="zh-CN" sz="2800" dirty="0"/>
          </a:p>
          <a:p>
            <a:pPr marL="0" indent="0">
              <a:buNone/>
            </a:pPr>
            <a:r>
              <a:rPr lang="zh-CN" altLang="en-US" sz="2800" dirty="0"/>
              <a:t>由此：</a:t>
            </a:r>
            <a:r>
              <a:rPr lang="en-US" altLang="zh-CN" sz="2800" dirty="0" err="1"/>
              <a:t>printf</a:t>
            </a:r>
            <a:r>
              <a:rPr lang="zh-CN" altLang="en-US" sz="2800" dirty="0"/>
              <a:t>输出时不会考虑变量本身的类型。</a:t>
            </a:r>
            <a:endParaRPr lang="en-US" altLang="zh-CN" sz="2800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sz="3300" dirty="0">
                <a:solidFill>
                  <a:srgbClr val="0000FF"/>
                </a:solidFill>
              </a:rPr>
              <a:t>另：</a:t>
            </a:r>
            <a:r>
              <a:rPr lang="en-US" altLang="zh-CN" sz="3300" dirty="0" err="1">
                <a:solidFill>
                  <a:srgbClr val="0000FF"/>
                </a:solidFill>
              </a:rPr>
              <a:t>scanf</a:t>
            </a:r>
            <a:r>
              <a:rPr lang="en-US" altLang="zh-CN" sz="3300" dirty="0">
                <a:solidFill>
                  <a:srgbClr val="0000FF"/>
                </a:solidFill>
              </a:rPr>
              <a:t>/</a:t>
            </a:r>
            <a:r>
              <a:rPr lang="en-US" altLang="zh-CN" sz="3300" dirty="0" err="1">
                <a:solidFill>
                  <a:srgbClr val="0000FF"/>
                </a:solidFill>
              </a:rPr>
              <a:t>printf</a:t>
            </a:r>
            <a:r>
              <a:rPr lang="zh-CN" altLang="en-US" sz="3300" dirty="0">
                <a:solidFill>
                  <a:srgbClr val="0000FF"/>
                </a:solidFill>
              </a:rPr>
              <a:t>读入输出</a:t>
            </a:r>
            <a:r>
              <a:rPr lang="en-US" altLang="zh-CN" sz="3300" dirty="0">
                <a:solidFill>
                  <a:srgbClr val="0000FF"/>
                </a:solidFill>
              </a:rPr>
              <a:t>long </a:t>
            </a:r>
            <a:r>
              <a:rPr lang="en-US" altLang="zh-CN" sz="3300" dirty="0" err="1">
                <a:solidFill>
                  <a:srgbClr val="0000FF"/>
                </a:solidFill>
              </a:rPr>
              <a:t>long</a:t>
            </a:r>
            <a:r>
              <a:rPr lang="en-US" altLang="zh-CN" sz="3300" dirty="0">
                <a:solidFill>
                  <a:srgbClr val="0000FF"/>
                </a:solidFill>
              </a:rPr>
              <a:t> </a:t>
            </a:r>
            <a:r>
              <a:rPr lang="zh-CN" altLang="en-US" sz="3300" dirty="0">
                <a:solidFill>
                  <a:srgbClr val="0000FF"/>
                </a:solidFill>
              </a:rPr>
              <a:t>时，用</a:t>
            </a:r>
            <a:r>
              <a:rPr lang="en-US" altLang="zh-CN" sz="3300" dirty="0">
                <a:solidFill>
                  <a:srgbClr val="FF0000"/>
                </a:solidFill>
              </a:rPr>
              <a:t>%</a:t>
            </a:r>
            <a:r>
              <a:rPr lang="en-US" altLang="zh-CN" sz="3300" dirty="0" err="1">
                <a:solidFill>
                  <a:srgbClr val="FF0000"/>
                </a:solidFill>
              </a:rPr>
              <a:t>lld</a:t>
            </a:r>
            <a:r>
              <a:rPr lang="zh-CN" altLang="en-US" sz="3300" dirty="0">
                <a:solidFill>
                  <a:srgbClr val="0000FF"/>
                </a:solidFill>
              </a:rPr>
              <a:t>，不要用</a:t>
            </a:r>
            <a:r>
              <a:rPr lang="en-US" altLang="zh-CN" sz="3300" dirty="0">
                <a:solidFill>
                  <a:srgbClr val="0000FF"/>
                </a:solidFill>
              </a:rPr>
              <a:t>%I64d</a:t>
            </a:r>
            <a:r>
              <a:rPr lang="zh-CN" altLang="en-US" sz="3300" dirty="0">
                <a:solidFill>
                  <a:srgbClr val="0000FF"/>
                </a:solidFill>
              </a:rPr>
              <a:t>！</a:t>
            </a:r>
            <a:endParaRPr lang="en-US" altLang="zh-CN" sz="3300" dirty="0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en-US" altLang="zh-CN" sz="26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sz="2600" dirty="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276" y="1058333"/>
            <a:ext cx="4885714" cy="42857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71600" y="702733"/>
            <a:ext cx="9601200" cy="582506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400" dirty="0">
                <a:latin typeface="+mn-ea"/>
              </a:rPr>
              <a:t>3.</a:t>
            </a:r>
            <a:r>
              <a:rPr lang="zh-CN" altLang="en-US" sz="2400" dirty="0">
                <a:latin typeface="+mn-ea"/>
              </a:rPr>
              <a:t>用</a:t>
            </a:r>
            <a:r>
              <a:rPr lang="en-US" altLang="zh-CN" sz="2400" dirty="0" err="1">
                <a:latin typeface="+mn-ea"/>
              </a:rPr>
              <a:t>getchar</a:t>
            </a:r>
            <a:r>
              <a:rPr lang="zh-CN" altLang="en-US" sz="2400" dirty="0">
                <a:latin typeface="+mn-ea"/>
              </a:rPr>
              <a:t>进行读入优化</a:t>
            </a:r>
            <a:endParaRPr lang="en-US" altLang="zh-CN" sz="2400" dirty="0">
              <a:latin typeface="+mn-ea"/>
            </a:endParaRPr>
          </a:p>
          <a:p>
            <a:pPr marL="0" indent="0">
              <a:buNone/>
            </a:pPr>
            <a:r>
              <a:rPr lang="en-US" altLang="zh-CN" sz="2400" dirty="0" err="1">
                <a:latin typeface="+mn-ea"/>
              </a:rPr>
              <a:t>getchar</a:t>
            </a:r>
            <a:r>
              <a:rPr lang="en-US" altLang="zh-CN" sz="2400" dirty="0">
                <a:latin typeface="+mn-ea"/>
              </a:rPr>
              <a:t>()</a:t>
            </a:r>
            <a:r>
              <a:rPr lang="zh-CN" altLang="en-US" sz="2400" dirty="0">
                <a:latin typeface="+mn-ea"/>
              </a:rPr>
              <a:t>是</a:t>
            </a:r>
            <a:r>
              <a:rPr lang="en-US" altLang="zh-CN" sz="2400" dirty="0" err="1">
                <a:latin typeface="+mn-ea"/>
              </a:rPr>
              <a:t>c++</a:t>
            </a:r>
            <a:r>
              <a:rPr lang="zh-CN" altLang="en-US" sz="2400" dirty="0">
                <a:latin typeface="+mn-ea"/>
              </a:rPr>
              <a:t>中</a:t>
            </a:r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最快</a:t>
            </a:r>
            <a:r>
              <a:rPr lang="zh-CN" altLang="en-US" sz="2400" dirty="0">
                <a:latin typeface="+mn-ea"/>
              </a:rPr>
              <a:t>的读入方法。</a:t>
            </a:r>
            <a:endParaRPr lang="en-US" altLang="zh-CN" sz="2400" dirty="0">
              <a:latin typeface="+mn-ea"/>
            </a:endParaRPr>
          </a:p>
          <a:p>
            <a:pPr marL="0" indent="0">
              <a:buNone/>
            </a:pPr>
            <a:r>
              <a:rPr lang="zh-CN" altLang="en-US" sz="2400" dirty="0">
                <a:latin typeface="+mn-ea"/>
              </a:rPr>
              <a:t>它读取</a:t>
            </a:r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一个字符</a:t>
            </a:r>
            <a:r>
              <a:rPr lang="zh-CN" altLang="en-US" sz="2400" dirty="0">
                <a:latin typeface="+mn-ea"/>
              </a:rPr>
              <a:t>，包括行末回车。</a:t>
            </a:r>
            <a:endParaRPr lang="en-US" altLang="zh-CN" sz="2400" dirty="0">
              <a:latin typeface="+mn-ea"/>
            </a:endParaRPr>
          </a:p>
          <a:p>
            <a:pPr marL="0" indent="0">
              <a:buNone/>
            </a:pPr>
            <a:r>
              <a:rPr lang="zh-CN" altLang="en-US" sz="2400" dirty="0">
                <a:latin typeface="+mn-ea"/>
              </a:rPr>
              <a:t>注意：</a:t>
            </a:r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读入优化</a:t>
            </a:r>
            <a:r>
              <a:rPr lang="zh-CN" altLang="en-US" sz="2400" dirty="0">
                <a:latin typeface="+mn-ea"/>
              </a:rPr>
              <a:t>仅在读入数据量非常大时使用，不要没事增加程序复杂度。</a:t>
            </a:r>
            <a:endParaRPr lang="en-US" altLang="zh-CN" sz="2400" dirty="0">
              <a:latin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71600" y="1637030"/>
            <a:ext cx="9601200" cy="4230370"/>
          </a:xfrm>
        </p:spPr>
        <p:txBody>
          <a:bodyPr>
            <a:normAutofit/>
          </a:bodyPr>
          <a:lstStyle/>
          <a:p>
            <a:pPr marL="0" indent="0">
              <a:lnSpc>
                <a:spcPct val="46000"/>
              </a:lnSpc>
              <a:buNone/>
            </a:pPr>
            <a:r>
              <a:rPr lang="en-US" altLang="zh-CN" dirty="0">
                <a:solidFill>
                  <a:srgbClr val="0000FF"/>
                </a:solidFill>
                <a:latin typeface="+mn-ea"/>
              </a:rPr>
              <a:t>void read(int &amp;</a:t>
            </a:r>
            <a:r>
              <a:rPr lang="en-US" altLang="zh-CN" dirty="0">
                <a:solidFill>
                  <a:srgbClr val="FF0000"/>
                </a:solidFill>
                <a:latin typeface="+mn-ea"/>
              </a:rPr>
              <a:t>__temp</a:t>
            </a:r>
            <a:r>
              <a:rPr lang="en-US" altLang="zh-CN" dirty="0">
                <a:solidFill>
                  <a:srgbClr val="0000FF"/>
                </a:solidFill>
                <a:latin typeface="+mn-ea"/>
              </a:rPr>
              <a:t>) {	//</a:t>
            </a:r>
            <a:r>
              <a:rPr lang="zh-CN" altLang="en-US" dirty="0">
                <a:solidFill>
                  <a:srgbClr val="0000FF"/>
                </a:solidFill>
                <a:latin typeface="+mn-ea"/>
              </a:rPr>
              <a:t>要读的数</a:t>
            </a:r>
            <a:endParaRPr lang="en-US" altLang="zh-CN" dirty="0">
              <a:solidFill>
                <a:srgbClr val="0000FF"/>
              </a:solidFill>
              <a:latin typeface="+mn-ea"/>
            </a:endParaRPr>
          </a:p>
          <a:p>
            <a:pPr marL="0" indent="0">
              <a:lnSpc>
                <a:spcPct val="46000"/>
              </a:lnSpc>
              <a:buNone/>
            </a:pPr>
            <a:r>
              <a:rPr lang="en-US" altLang="zh-CN" dirty="0">
                <a:solidFill>
                  <a:srgbClr val="0000FF"/>
                </a:solidFill>
                <a:latin typeface="+mn-ea"/>
              </a:rPr>
              <a:t>    char </a:t>
            </a:r>
            <a:r>
              <a:rPr lang="en-US" altLang="zh-CN" dirty="0">
                <a:solidFill>
                  <a:srgbClr val="00B050"/>
                </a:solidFill>
                <a:latin typeface="+mn-ea"/>
              </a:rPr>
              <a:t>t</a:t>
            </a:r>
            <a:r>
              <a:rPr lang="en-US" altLang="zh-CN" dirty="0">
                <a:solidFill>
                  <a:srgbClr val="0000FF"/>
                </a:solidFill>
                <a:latin typeface="+mn-ea"/>
              </a:rPr>
              <a:t>=</a:t>
            </a:r>
            <a:r>
              <a:rPr lang="en-US" altLang="zh-CN" dirty="0" err="1">
                <a:solidFill>
                  <a:srgbClr val="0000FF"/>
                </a:solidFill>
                <a:latin typeface="+mn-ea"/>
              </a:rPr>
              <a:t>getchar</a:t>
            </a:r>
            <a:r>
              <a:rPr lang="en-US" altLang="zh-CN" dirty="0">
                <a:solidFill>
                  <a:srgbClr val="0000FF"/>
                </a:solidFill>
                <a:latin typeface="+mn-ea"/>
              </a:rPr>
              <a:t>();</a:t>
            </a:r>
            <a:endParaRPr lang="en-US" altLang="zh-CN" dirty="0">
              <a:solidFill>
                <a:srgbClr val="0000FF"/>
              </a:solidFill>
              <a:latin typeface="+mn-ea"/>
            </a:endParaRPr>
          </a:p>
          <a:p>
            <a:pPr marL="0" indent="0">
              <a:lnSpc>
                <a:spcPct val="92000"/>
              </a:lnSpc>
              <a:buNone/>
            </a:pPr>
            <a:r>
              <a:rPr lang="en-US" altLang="zh-CN" dirty="0">
                <a:solidFill>
                  <a:srgbClr val="0000FF"/>
                </a:solidFill>
                <a:latin typeface="+mn-ea"/>
              </a:rPr>
              <a:t>    while ((t&lt;‘0’|| t&gt;’9’) &amp;&amp; t!=‘-’) t=</a:t>
            </a:r>
            <a:r>
              <a:rPr lang="en-US" altLang="zh-CN" dirty="0" err="1">
                <a:solidFill>
                  <a:srgbClr val="0000FF"/>
                </a:solidFill>
                <a:latin typeface="+mn-ea"/>
              </a:rPr>
              <a:t>getchar</a:t>
            </a:r>
            <a:r>
              <a:rPr lang="en-US" altLang="zh-CN" dirty="0">
                <a:solidFill>
                  <a:srgbClr val="0000FF"/>
                </a:solidFill>
                <a:latin typeface="+mn-ea"/>
              </a:rPr>
              <a:t>();  //</a:t>
            </a:r>
            <a:r>
              <a:rPr lang="zh-CN" altLang="en-US" dirty="0">
                <a:solidFill>
                  <a:srgbClr val="0000FF"/>
                </a:solidFill>
                <a:latin typeface="+mn-ea"/>
              </a:rPr>
              <a:t>读入回车等无关字符</a:t>
            </a:r>
            <a:endParaRPr lang="en-US" altLang="zh-CN" dirty="0">
              <a:solidFill>
                <a:srgbClr val="0000FF"/>
              </a:solidFill>
              <a:latin typeface="+mn-ea"/>
            </a:endParaRPr>
          </a:p>
          <a:p>
            <a:pPr marL="0" indent="0">
              <a:lnSpc>
                <a:spcPct val="46000"/>
              </a:lnSpc>
              <a:buNone/>
            </a:pPr>
            <a:r>
              <a:rPr lang="en-US" altLang="zh-CN" dirty="0">
                <a:solidFill>
                  <a:srgbClr val="0000FF"/>
                </a:solidFill>
                <a:latin typeface="+mn-ea"/>
              </a:rPr>
              <a:t>    __temp=0;</a:t>
            </a:r>
            <a:endParaRPr lang="en-US" altLang="zh-CN" dirty="0">
              <a:solidFill>
                <a:srgbClr val="0000FF"/>
              </a:solidFill>
              <a:latin typeface="+mn-ea"/>
            </a:endParaRPr>
          </a:p>
          <a:p>
            <a:pPr marL="0" indent="0">
              <a:lnSpc>
                <a:spcPct val="46000"/>
              </a:lnSpc>
              <a:buNone/>
            </a:pPr>
            <a:r>
              <a:rPr lang="en-US" altLang="zh-CN" dirty="0">
                <a:solidFill>
                  <a:srgbClr val="0000FF"/>
                </a:solidFill>
                <a:latin typeface="+mn-ea"/>
              </a:rPr>
              <a:t>    int f=t==‘-’?-1:1;                                              //</a:t>
            </a:r>
            <a:r>
              <a:rPr lang="zh-CN" altLang="en-US" dirty="0">
                <a:solidFill>
                  <a:srgbClr val="0000FF"/>
                </a:solidFill>
                <a:latin typeface="+mn-ea"/>
              </a:rPr>
              <a:t>判断正负</a:t>
            </a:r>
            <a:endParaRPr lang="en-US" altLang="zh-CN" dirty="0">
              <a:solidFill>
                <a:srgbClr val="0000FF"/>
              </a:solidFill>
              <a:latin typeface="+mn-ea"/>
            </a:endParaRPr>
          </a:p>
          <a:p>
            <a:pPr marL="0" indent="0">
              <a:lnSpc>
                <a:spcPct val="46000"/>
              </a:lnSpc>
              <a:buNone/>
            </a:pPr>
            <a:r>
              <a:rPr lang="en-US" altLang="zh-CN" dirty="0">
                <a:solidFill>
                  <a:srgbClr val="0000FF"/>
                </a:solidFill>
                <a:latin typeface="+mn-ea"/>
              </a:rPr>
              <a:t>    if (t==‘-’) t=</a:t>
            </a:r>
            <a:r>
              <a:rPr lang="en-US" altLang="zh-CN" dirty="0" err="1">
                <a:solidFill>
                  <a:srgbClr val="0000FF"/>
                </a:solidFill>
                <a:latin typeface="+mn-ea"/>
              </a:rPr>
              <a:t>getchar</a:t>
            </a:r>
            <a:r>
              <a:rPr lang="en-US" altLang="zh-CN" dirty="0">
                <a:solidFill>
                  <a:srgbClr val="0000FF"/>
                </a:solidFill>
                <a:latin typeface="+mn-ea"/>
              </a:rPr>
              <a:t>();</a:t>
            </a:r>
            <a:endParaRPr lang="en-US" altLang="zh-CN" dirty="0">
              <a:solidFill>
                <a:srgbClr val="0000FF"/>
              </a:solidFill>
              <a:latin typeface="+mn-ea"/>
            </a:endParaRPr>
          </a:p>
          <a:p>
            <a:pPr marL="0" indent="0">
              <a:lnSpc>
                <a:spcPct val="46000"/>
              </a:lnSpc>
              <a:buNone/>
            </a:pPr>
            <a:r>
              <a:rPr lang="en-US" altLang="zh-CN" dirty="0">
                <a:solidFill>
                  <a:srgbClr val="0000FF"/>
                </a:solidFill>
                <a:latin typeface="+mn-ea"/>
              </a:rPr>
              <a:t>    while (t&gt;=‘0’ &amp;&amp; t&lt;=‘9’){</a:t>
            </a:r>
            <a:endParaRPr lang="en-US" altLang="zh-CN" dirty="0">
              <a:solidFill>
                <a:srgbClr val="0000FF"/>
              </a:solidFill>
              <a:latin typeface="+mn-ea"/>
            </a:endParaRPr>
          </a:p>
          <a:p>
            <a:pPr marL="0" indent="0">
              <a:lnSpc>
                <a:spcPct val="46000"/>
              </a:lnSpc>
              <a:buNone/>
            </a:pPr>
            <a:r>
              <a:rPr lang="en-US" altLang="zh-CN" dirty="0">
                <a:solidFill>
                  <a:srgbClr val="0000FF"/>
                </a:solidFill>
                <a:latin typeface="+mn-ea"/>
              </a:rPr>
              <a:t>	temp=temp*10+t-’0’</a:t>
            </a:r>
            <a:r>
              <a:rPr lang="zh-CN" altLang="en-US" dirty="0">
                <a:solidFill>
                  <a:srgbClr val="0000FF"/>
                </a:solidFill>
                <a:latin typeface="+mn-ea"/>
              </a:rPr>
              <a:t>；</a:t>
            </a:r>
            <a:endParaRPr lang="en-US" altLang="zh-CN" dirty="0">
              <a:solidFill>
                <a:srgbClr val="0000FF"/>
              </a:solidFill>
              <a:latin typeface="+mn-ea"/>
            </a:endParaRPr>
          </a:p>
          <a:p>
            <a:pPr marL="0" indent="0">
              <a:lnSpc>
                <a:spcPct val="46000"/>
              </a:lnSpc>
              <a:buNone/>
            </a:pPr>
            <a:r>
              <a:rPr lang="en-US" altLang="zh-CN" dirty="0">
                <a:solidFill>
                  <a:srgbClr val="0000FF"/>
                </a:solidFill>
                <a:latin typeface="+mn-ea"/>
              </a:rPr>
              <a:t>	t=</a:t>
            </a:r>
            <a:r>
              <a:rPr lang="en-US" altLang="zh-CN" dirty="0" err="1">
                <a:solidFill>
                  <a:srgbClr val="0000FF"/>
                </a:solidFill>
                <a:latin typeface="+mn-ea"/>
              </a:rPr>
              <a:t>getchar</a:t>
            </a:r>
            <a:r>
              <a:rPr lang="en-US" altLang="zh-CN" dirty="0">
                <a:solidFill>
                  <a:srgbClr val="0000FF"/>
                </a:solidFill>
                <a:latin typeface="+mn-ea"/>
              </a:rPr>
              <a:t>();</a:t>
            </a:r>
            <a:endParaRPr lang="en-US" altLang="zh-CN" dirty="0">
              <a:solidFill>
                <a:srgbClr val="0000FF"/>
              </a:solidFill>
              <a:latin typeface="+mn-ea"/>
            </a:endParaRPr>
          </a:p>
          <a:p>
            <a:pPr marL="0" indent="0">
              <a:lnSpc>
                <a:spcPct val="46000"/>
              </a:lnSpc>
              <a:buNone/>
            </a:pPr>
            <a:r>
              <a:rPr lang="en-US" altLang="zh-CN" dirty="0">
                <a:solidFill>
                  <a:srgbClr val="0000FF"/>
                </a:solidFill>
                <a:latin typeface="+mn-ea"/>
              </a:rPr>
              <a:t>    }</a:t>
            </a:r>
            <a:endParaRPr lang="en-US" altLang="zh-CN" dirty="0">
              <a:solidFill>
                <a:srgbClr val="0000FF"/>
              </a:solidFill>
              <a:latin typeface="+mn-ea"/>
            </a:endParaRPr>
          </a:p>
          <a:p>
            <a:pPr marL="0" indent="0">
              <a:lnSpc>
                <a:spcPct val="46000"/>
              </a:lnSpc>
              <a:buNone/>
            </a:pPr>
            <a:r>
              <a:rPr lang="en-US" altLang="zh-CN" dirty="0">
                <a:solidFill>
                  <a:srgbClr val="0000FF"/>
                </a:solidFill>
                <a:latin typeface="+mn-ea"/>
              </a:rPr>
              <a:t>    __temp*=f;</a:t>
            </a:r>
            <a:endParaRPr lang="en-US" altLang="zh-CN" dirty="0">
              <a:solidFill>
                <a:srgbClr val="0000FF"/>
              </a:solidFill>
              <a:latin typeface="+mn-ea"/>
            </a:endParaRPr>
          </a:p>
          <a:p>
            <a:pPr marL="0" indent="0">
              <a:lnSpc>
                <a:spcPct val="46000"/>
              </a:lnSpc>
              <a:buNone/>
            </a:pPr>
            <a:r>
              <a:rPr lang="en-US" altLang="zh-CN" dirty="0">
                <a:solidFill>
                  <a:srgbClr val="0000FF"/>
                </a:solidFill>
                <a:latin typeface="+mn-ea"/>
              </a:rPr>
              <a:t>}</a:t>
            </a:r>
            <a:endParaRPr lang="zh-CN" altLang="en-US" dirty="0">
              <a:solidFill>
                <a:srgbClr val="0000FF"/>
              </a:solidFill>
              <a:latin typeface="+mn-ea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751114"/>
          </a:xfrm>
        </p:spPr>
        <p:txBody>
          <a:bodyPr/>
          <a:lstStyle/>
          <a:p>
            <a:r>
              <a:rPr lang="zh-CN" altLang="en-US" dirty="0"/>
              <a:t>举例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71600" y="1436914"/>
            <a:ext cx="9601200" cy="4430486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读入：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>
                <a:solidFill>
                  <a:srgbClr val="FF0000"/>
                </a:solidFill>
              </a:rPr>
              <a:t>-21</a:t>
            </a:r>
            <a:endParaRPr lang="en-US" altLang="zh-CN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t=‘</a:t>
            </a:r>
            <a:r>
              <a:rPr lang="en-US" altLang="zh-CN" dirty="0">
                <a:solidFill>
                  <a:schemeClr val="tx1"/>
                </a:solidFill>
              </a:rPr>
              <a:t>-</a:t>
            </a:r>
            <a:r>
              <a:rPr lang="en-US" altLang="zh-CN" dirty="0"/>
              <a:t>’ ;temp=0;f=-1;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t=2;temp=2;f=-1;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t=1;temp=21;f=-1;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最终</a:t>
            </a:r>
            <a:r>
              <a:rPr lang="en-US" altLang="zh-CN" dirty="0"/>
              <a:t>temp=21</a:t>
            </a:r>
            <a:r>
              <a:rPr lang="zh-CN" altLang="en-US" dirty="0"/>
              <a:t>*</a:t>
            </a:r>
            <a:r>
              <a:rPr lang="en-US" altLang="zh-CN" dirty="0"/>
              <a:t>-1=-21</a:t>
            </a:r>
            <a:r>
              <a:rPr lang="zh-CN" altLang="en-US" dirty="0"/>
              <a:t>；</a:t>
            </a:r>
            <a:endParaRPr lang="zh-CN" altLang="en-US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ZDE4ZDllZWU4ZmM5Njk1NDI5MmI5YTEyODVmMzgwMDIifQ=="/>
</p:tagLst>
</file>

<file path=ppt/theme/theme1.xml><?xml version="1.0" encoding="utf-8"?>
<a:theme xmlns:a="http://schemas.openxmlformats.org/drawingml/2006/main" name="裁剪">
  <a:themeElements>
    <a:clrScheme name="裁剪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裁剪">
      <a:maj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裁剪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TM10001105[[fn=裁剪]]</Template>
  <TotalTime>0</TotalTime>
  <Words>2939</Words>
  <Application>WPS 演示</Application>
  <PresentationFormat>宽屏</PresentationFormat>
  <Paragraphs>167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Franklin Gothic Book</vt:lpstr>
      <vt:lpstr>华文楷体</vt:lpstr>
      <vt:lpstr>微软雅黑</vt:lpstr>
      <vt:lpstr>Arial Unicode MS</vt:lpstr>
      <vt:lpstr>Calibri</vt:lpstr>
      <vt:lpstr>裁剪</vt:lpstr>
      <vt:lpstr>关于C++输入输出问题</vt:lpstr>
      <vt:lpstr>目录</vt:lpstr>
      <vt:lpstr>一、种类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举例</vt:lpstr>
      <vt:lpstr>PowerPoint 演示文稿</vt:lpstr>
      <vt:lpstr>二 数字的读入/输出</vt:lpstr>
      <vt:lpstr>PowerPoint 演示文稿</vt:lpstr>
      <vt:lpstr>二 数字的读入/输出</vt:lpstr>
      <vt:lpstr>三、字符串</vt:lpstr>
      <vt:lpstr>例题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C++输入输出问题</dc:title>
  <dc:creator>丁 彦杰</dc:creator>
  <cp:lastModifiedBy>Administrator</cp:lastModifiedBy>
  <cp:revision>93</cp:revision>
  <dcterms:created xsi:type="dcterms:W3CDTF">2018-07-06T08:36:00Z</dcterms:created>
  <dcterms:modified xsi:type="dcterms:W3CDTF">2024-08-12T09:19:34Z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181FAD70F6C8432CB213306B094673AA_12</vt:lpwstr>
  </property>
  <property fmtid="{D5CDD505-2E9C-101B-9397-08002B2CF9AE}" pid="3" name="KSOProductBuildVer">
    <vt:lpwstr>2052-11.1.0.14309</vt:lpwstr>
  </property>
</Properties>
</file>