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87" r:id="rId4"/>
    <p:sldId id="341" r:id="rId5"/>
    <p:sldId id="342" r:id="rId6"/>
    <p:sldId id="288" r:id="rId7"/>
    <p:sldId id="321" r:id="rId8"/>
    <p:sldId id="360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4" r:id="rId18"/>
    <p:sldId id="355" r:id="rId19"/>
    <p:sldId id="356" r:id="rId20"/>
    <p:sldId id="357" r:id="rId21"/>
    <p:sldId id="358" r:id="rId22"/>
    <p:sldId id="359" r:id="rId23"/>
    <p:sldId id="376" r:id="rId24"/>
    <p:sldId id="380" r:id="rId25"/>
    <p:sldId id="379" r:id="rId26"/>
    <p:sldId id="381" r:id="rId27"/>
    <p:sldId id="382" r:id="rId28"/>
    <p:sldId id="377" r:id="rId29"/>
    <p:sldId id="378" r:id="rId30"/>
    <p:sldId id="286" r:id="rId31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976" y="-192"/>
      </p:cViewPr>
      <p:guideLst>
        <p:guide orient="horz" pos="2212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2502945"/>
            <a:ext cx="1466879" cy="1676400"/>
            <a:chOff x="1230573" y="1890215"/>
            <a:chExt cx="1444388" cy="1650696"/>
          </a:xfrm>
        </p:grpSpPr>
        <p:sp>
          <p:nvSpPr>
            <p:cNvPr id="9" name="Oval 8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3" name="Round Same Side Corner Rectangle 12"/>
          <p:cNvSpPr/>
          <p:nvPr/>
        </p:nvSpPr>
        <p:spPr>
          <a:xfrm rot="5400000" flipH="1">
            <a:off x="4572000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248" y="1680881"/>
            <a:ext cx="3273552" cy="1640541"/>
          </a:xfrm>
        </p:spPr>
        <p:txBody>
          <a:bodyPr vert="horz" lIns="91440" tIns="0" rIns="91440" bIns="0" rtlCol="0" anchor="b" anchorCtr="0">
            <a:noAutofit/>
          </a:bodyPr>
          <a:lstStyle>
            <a:lvl1pPr algn="ct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3384176"/>
            <a:ext cx="3273552" cy="530352"/>
          </a:xfrm>
        </p:spPr>
        <p:txBody>
          <a:bodyPr vert="horz" lIns="91440" tIns="0" rIns="91440" bIns="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3429001" y="450850"/>
            <a:ext cx="4922184" cy="461168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6758" y="5069541"/>
            <a:ext cx="4924425" cy="662519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6759" y="5732060"/>
            <a:ext cx="4924425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(带标题，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3021106" y="1609725"/>
            <a:ext cx="5343525" cy="228123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3904812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4586704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张图片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3021106" y="443552"/>
            <a:ext cx="5343525" cy="2281238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 hasCustomPrompt="1"/>
          </p:nvPr>
        </p:nvSpPr>
        <p:spPr>
          <a:xfrm flipV="1">
            <a:off x="5722015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张图片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 hasCustomPrompt="1"/>
          </p:nvPr>
        </p:nvSpPr>
        <p:spPr>
          <a:xfrm flipV="1">
            <a:off x="5723362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3021106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7" hasCustomPrompt="1"/>
          </p:nvPr>
        </p:nvSpPr>
        <p:spPr>
          <a:xfrm>
            <a:off x="5723362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张图片，2 个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3021107" y="443551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 flipV="1">
            <a:off x="3021107" y="3442648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5"/>
          </p:nvPr>
        </p:nvSpPr>
        <p:spPr>
          <a:xfrm>
            <a:off x="5840505" y="4108759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5840505" y="34426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张图片，3 个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3021107" y="443551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 flipV="1">
            <a:off x="3021107" y="4462815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8" hasCustomPrompt="1"/>
          </p:nvPr>
        </p:nvSpPr>
        <p:spPr>
          <a:xfrm>
            <a:off x="3021107" y="2452048"/>
            <a:ext cx="2743200" cy="1956816"/>
          </a:xfrm>
          <a:prstGeom prst="rect">
            <a:avLst/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840505" y="3133941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40505" y="24520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1"/>
          </p:nvPr>
        </p:nvSpPr>
        <p:spPr>
          <a:xfrm>
            <a:off x="5840505" y="5135813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2"/>
          </p:nvPr>
        </p:nvSpPr>
        <p:spPr>
          <a:xfrm>
            <a:off x="5840505" y="4462815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206" y="685800"/>
            <a:ext cx="4924424" cy="88696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40206" y="2020888"/>
            <a:ext cx="4924425" cy="41068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24800" y="750580"/>
            <a:ext cx="914400" cy="53819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7100" y="749300"/>
            <a:ext cx="3924300" cy="53768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(带图片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 rot="5400000">
            <a:off x="4585448" y="1603786"/>
            <a:ext cx="3474720" cy="3474720"/>
          </a:xfrm>
          <a:prstGeom prst="round2SameRect">
            <a:avLst>
              <a:gd name="adj1" fmla="val 3096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vert270"/>
          <a:lstStyle>
            <a:lvl1pPr marL="0" indent="0"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1842448"/>
            <a:ext cx="1466879" cy="1676400"/>
            <a:chOff x="1230573" y="1890215"/>
            <a:chExt cx="1444388" cy="1650696"/>
          </a:xfrm>
        </p:grpSpPr>
        <p:sp>
          <p:nvSpPr>
            <p:cNvPr id="27" name="Oval 26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9" name="Oval 28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Oval 29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6447" y="3114115"/>
            <a:ext cx="3276600" cy="1162050"/>
          </a:xfrm>
        </p:spPr>
        <p:txBody>
          <a:bodyPr tIns="0" bIns="0" anchor="b" anchorCtr="0">
            <a:noAutofit/>
          </a:bodyPr>
          <a:lstStyle>
            <a:lvl1pPr algn="ctr">
              <a:lnSpc>
                <a:spcPts val="4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6447" y="4343400"/>
            <a:ext cx="3276600" cy="533400"/>
          </a:xfrm>
        </p:spPr>
        <p:txBody>
          <a:bodyPr tIns="0" bIns="0">
            <a:normAutofit/>
          </a:bodyPr>
          <a:lstStyle>
            <a:lvl1pPr marL="0" indent="0" algn="ctr">
              <a:spcBef>
                <a:spcPct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6"/>
          <p:cNvGrpSpPr/>
          <p:nvPr/>
        </p:nvGrpSpPr>
        <p:grpSpPr>
          <a:xfrm>
            <a:off x="222912" y="1254456"/>
            <a:ext cx="7892388" cy="3918778"/>
            <a:chOff x="222912" y="1254456"/>
            <a:chExt cx="7892388" cy="3918778"/>
          </a:xfrm>
        </p:grpSpPr>
        <p:sp>
          <p:nvSpPr>
            <p:cNvPr id="7" name="Rounded Rectangle 6"/>
            <p:cNvSpPr/>
            <p:nvPr/>
          </p:nvSpPr>
          <p:spPr>
            <a:xfrm>
              <a:off x="1028700" y="1600200"/>
              <a:ext cx="7086600" cy="3474720"/>
            </a:xfrm>
            <a:prstGeom prst="roundRect">
              <a:avLst>
                <a:gd name="adj" fmla="val 312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222912" y="1254456"/>
              <a:ext cx="3429000" cy="3918778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4182" y="2021541"/>
            <a:ext cx="4200618" cy="1362075"/>
          </a:xfrm>
        </p:spPr>
        <p:txBody>
          <a:bodyPr vert="horz" lIns="91440" tIns="0" rIns="91440" bIns="0" rtlCol="0" anchor="b" anchorCtr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1424" y="3388659"/>
            <a:ext cx="4603376" cy="1083328"/>
          </a:xfrm>
        </p:spPr>
        <p:txBody>
          <a:bodyPr vert="horz" lIns="91440" tIns="0" rIns="91440" bIns="0"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5" name="Rounded Rectangle 14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0" y="224118"/>
            <a:ext cx="4800600" cy="886968"/>
          </a:xfrm>
        </p:spPr>
        <p:txBody>
          <a:bodyPr lIns="45720"/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4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7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21040" y="363071"/>
            <a:ext cx="609600" cy="365125"/>
          </a:xfrm>
        </p:spPr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1212" y="1548761"/>
            <a:ext cx="3657600" cy="274320"/>
          </a:xfrm>
          <a:prstGeom prst="roundRect">
            <a:avLst>
              <a:gd name="adj" fmla="val 3116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8352" y="2021456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1533" y="1548761"/>
            <a:ext cx="3657600" cy="274320"/>
          </a:xfrm>
          <a:prstGeom prst="roundRect">
            <a:avLst>
              <a:gd name="adj" fmla="val 340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8673" y="2019869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21729" y="365760"/>
            <a:ext cx="609600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10" name="Group 15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7" name="Rounded Rectangle 16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6" name="Group 8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0" name="Rounded Rectangle 9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7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5" name="Group 7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9" name="Rounded Rectangle 8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6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304800"/>
            <a:ext cx="4948269" cy="719424"/>
          </a:xfrm>
        </p:spPr>
        <p:txBody>
          <a:bodyPr anchor="b"/>
          <a:lstStyle>
            <a:lvl1pPr algn="l">
              <a:defRPr sz="2200" b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8113" y="2292824"/>
            <a:ext cx="4959126" cy="383333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0" y="1160463"/>
            <a:ext cx="4948269" cy="95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C5D1024-FE0E-B54B-B2C0-71F69738CB1A}" type="datetimeFigureOut">
              <a:rPr kumimoji="1" lang="zh-CN" altLang="en-US" smtClean="0"/>
              <a:t>17/2/17</a:t>
            </a:fld>
            <a:endParaRPr kumimoji="1"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0" y="685800"/>
            <a:ext cx="4948238" cy="8869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0" y="2020888"/>
            <a:ext cx="4946602" cy="41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52600" y="2877671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fld id="{9C41C74F-DD91-D64E-82C3-5C3520C7CD3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7" name="Group 18"/>
          <p:cNvGrpSpPr/>
          <p:nvPr/>
        </p:nvGrpSpPr>
        <p:grpSpPr>
          <a:xfrm>
            <a:off x="842682" y="2971800"/>
            <a:ext cx="914400" cy="914400"/>
            <a:chOff x="842682" y="2971800"/>
            <a:chExt cx="914400" cy="914400"/>
          </a:xfrm>
        </p:grpSpPr>
        <p:sp>
          <p:nvSpPr>
            <p:cNvPr id="8" name="Rounded Rectangle 7"/>
            <p:cNvSpPr/>
            <p:nvPr userDrawn="1"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 userDrawn="1"/>
          </p:nvGrpSpPr>
          <p:grpSpPr>
            <a:xfrm>
              <a:off x="948372" y="3034352"/>
              <a:ext cx="700732" cy="800822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 userDrawn="1"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 userDrawn="1"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30000"/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anose="05000000000000000000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anose="05000000000000000000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28800" indent="-227330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anose="05000000000000000000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6130" indent="-227330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anose="05000000000000000000" pitchFamily="2" charset="2"/>
        <a:buChar char="§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1.w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13.w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14.w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4" Type="http://schemas.openxmlformats.org/officeDocument/2006/relationships/image" Target="../media/image15.w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16.w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18.w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noi.openjudge.cn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b="1" dirty="0" smtClean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C++</a:t>
            </a:r>
            <a:r>
              <a:rPr kumimoji="1" lang="zh-CN" altLang="en-US" b="1" dirty="0" smtClean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编程入门</a:t>
            </a:r>
            <a:endParaRPr kumimoji="1" lang="zh-CN" altLang="en-US" b="1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1600" y="4089400"/>
            <a:ext cx="21209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 smtClean="0">
                <a:solidFill>
                  <a:srgbClr val="660066"/>
                </a:solidFill>
                <a:latin typeface="+mn-ea"/>
              </a:rPr>
              <a:t>第</a:t>
            </a:r>
            <a:r>
              <a:rPr kumimoji="1" lang="en-US" altLang="zh-CN" sz="2400" b="1" dirty="0" smtClean="0">
                <a:solidFill>
                  <a:srgbClr val="660066"/>
                </a:solidFill>
                <a:latin typeface="+mn-ea"/>
              </a:rPr>
              <a:t>10</a:t>
            </a:r>
            <a:r>
              <a:rPr kumimoji="1" lang="zh-CN" altLang="en-US" sz="2400" b="1" dirty="0" smtClean="0">
                <a:solidFill>
                  <a:srgbClr val="660066"/>
                </a:solidFill>
                <a:latin typeface="+mn-ea"/>
              </a:rPr>
              <a:t>课</a:t>
            </a:r>
            <a:endParaRPr kumimoji="1" lang="zh-CN" altLang="en-US" sz="2400" b="1" dirty="0">
              <a:solidFill>
                <a:srgbClr val="660066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指针的引用与运算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指针运算：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、指针变量的初始化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、指针变量的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 - 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kumimoji="1"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、无类型指针</a:t>
            </a:r>
            <a:endParaRPr kumimoji="1"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2710" y="3587750"/>
            <a:ext cx="3660140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、指针定义时还不确定指向的内容是什么类型，此时先定义成无类型指针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void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，以后根据需要，强制类型转换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、如果把第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行的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“*(double *)”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改成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“*(long long *)”,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则输出结果为：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4615063718147915776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graphicFrame>
        <p:nvGraphicFramePr>
          <p:cNvPr id="7" name="对象 6"/>
          <p:cNvGraphicFramePr/>
          <p:nvPr>
            <p:extLst>
              <p:ext uri="{D42A27DB-BD31-4B8C-83A1-F6EECF244321}">
                <p14:modId xmlns:p14="http://schemas.microsoft.com/office/powerpoint/2010/main" val="463647661"/>
              </p:ext>
            </p:extLst>
          </p:nvPr>
        </p:nvGraphicFramePr>
        <p:xfrm>
          <a:off x="2207899" y="4195698"/>
          <a:ext cx="2343150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r:id="rId3" imgW="2343150" imgH="2266950" progId="Paint.Picture">
                  <p:embed/>
                </p:oleObj>
              </mc:Choice>
              <mc:Fallback>
                <p:oleObj r:id="rId3" imgW="2343150" imgH="226695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207899" y="4195698"/>
                        <a:ext cx="2343150" cy="2266950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指针的引用与运算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指针运算：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、指针变量的初始化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、指针变量的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 - 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、无类型指针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kumimoji="1"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、多重指针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6585" y="3892550"/>
            <a:ext cx="2994660" cy="2393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、指针是一种数据类型，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C++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允许指针指向指针（递归定义），也就是多重指针。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、多重指针在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OI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中的主要应用是动态的多维数组，这个强大的功能以后会用到。</a:t>
            </a:r>
          </a:p>
        </p:txBody>
      </p:sp>
      <p:graphicFrame>
        <p:nvGraphicFramePr>
          <p:cNvPr id="2" name="对象 1"/>
          <p:cNvGraphicFramePr/>
          <p:nvPr>
            <p:extLst>
              <p:ext uri="{D42A27DB-BD31-4B8C-83A1-F6EECF244321}">
                <p14:modId xmlns:p14="http://schemas.microsoft.com/office/powerpoint/2010/main" val="510222085"/>
              </p:ext>
            </p:extLst>
          </p:nvPr>
        </p:nvGraphicFramePr>
        <p:xfrm>
          <a:off x="2304178" y="4282939"/>
          <a:ext cx="30003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r:id="rId3" imgW="3000375" imgH="2152650" progId="Paint.Picture">
                  <p:embed/>
                </p:oleObj>
              </mc:Choice>
              <mc:Fallback>
                <p:oleObj r:id="rId3" imgW="3000375" imgH="21526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304178" y="4282939"/>
                        <a:ext cx="3000375" cy="2152650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指针与数组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C++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中数组名在一定意义上可以看成是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</a:t>
            </a:r>
            <a:endParaRPr kumimoji="1" lang="zh-CN" altLang="en-US" sz="20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7195" y="2521585"/>
            <a:ext cx="3318510" cy="403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、输出：</a:t>
            </a:r>
          </a:p>
          <a:p>
            <a:pPr fontAlgn="auto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</a:t>
            </a:r>
          </a:p>
          <a:p>
            <a:pPr fontAlgn="auto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13</a:t>
            </a:r>
          </a:p>
          <a:p>
            <a:pPr fontAlgn="auto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15</a:t>
            </a:r>
          </a:p>
          <a:p>
            <a:pPr fontAlgn="auto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直接拿数组名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当指针用。但是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始终是静态的，不可变，也就是不能做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a=a+4</a:t>
            </a:r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；而指针可以做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p=p+4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fontAlgn="auto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、其实，</a:t>
            </a:r>
            <a:r>
              <a:rPr lang="en-US" altLang="zh-CN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scanf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(%</a:t>
            </a:r>
            <a:r>
              <a:rPr lang="en-US" altLang="zh-CN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d,&amp;n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),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就是指针的意思，如果是数组，就不需要加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取地址符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&amp;”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graphicFrame>
        <p:nvGraphicFramePr>
          <p:cNvPr id="7" name="对象 6"/>
          <p:cNvGraphicFramePr/>
          <p:nvPr>
            <p:extLst>
              <p:ext uri="{D42A27DB-BD31-4B8C-83A1-F6EECF244321}">
                <p14:modId xmlns:p14="http://schemas.microsoft.com/office/powerpoint/2010/main" val="894987475"/>
              </p:ext>
            </p:extLst>
          </p:nvPr>
        </p:nvGraphicFramePr>
        <p:xfrm>
          <a:off x="2533882" y="2737746"/>
          <a:ext cx="2352675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r:id="rId3" imgW="2352675" imgH="2009775" progId="Paint.Picture">
                  <p:embed/>
                </p:oleObj>
              </mc:Choice>
              <mc:Fallback>
                <p:oleObj r:id="rId3" imgW="2352675" imgH="200977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533882" y="2737746"/>
                        <a:ext cx="2352675" cy="2009775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57835" y="5030430"/>
            <a:ext cx="4865370" cy="146304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fontAlgn="auto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 a[5];</a:t>
            </a:r>
          </a:p>
          <a:p>
            <a:pPr fontAlgn="auto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for (int i=0;i&lt;5;i++)</a:t>
            </a:r>
          </a:p>
          <a:p>
            <a:pPr fontAlgn="auto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scanf(“%d”,a+i);</a:t>
            </a:r>
          </a:p>
          <a:p>
            <a:pPr fontAlgn="auto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for (int i=0;i&lt;5;i++)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printf(“%d ”,a[i]); //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或者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*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a+i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指针与数组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、指针也可以看成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数组名</a:t>
            </a:r>
            <a:endParaRPr kumimoji="1" lang="zh-CN" altLang="en-US" sz="20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6125" y="2607310"/>
            <a:ext cx="3032125" cy="403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、因为指针可以动态申请空间。那一次申请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100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个变量空间，系统给的地址是连续的，就可以当成数组使用，这就是传说中的动态数组的一种。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、动态数组的优点：在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OI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比赛中遇到大批量数据的情况下，数组开小只能拿部分分，开大又可能爆空间。此时就可以定义动态数组。</a:t>
            </a:r>
          </a:p>
        </p:txBody>
      </p:sp>
      <p:graphicFrame>
        <p:nvGraphicFramePr>
          <p:cNvPr id="2" name="对象 1"/>
          <p:cNvGraphicFramePr/>
          <p:nvPr>
            <p:extLst>
              <p:ext uri="{D42A27DB-BD31-4B8C-83A1-F6EECF244321}">
                <p14:modId xmlns:p14="http://schemas.microsoft.com/office/powerpoint/2010/main" val="2823573905"/>
              </p:ext>
            </p:extLst>
          </p:nvPr>
        </p:nvGraphicFramePr>
        <p:xfrm>
          <a:off x="2146657" y="3161219"/>
          <a:ext cx="3333750" cy="299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r:id="rId3" imgW="3333750" imgH="2990850" progId="Paint.Picture">
                  <p:embed/>
                </p:oleObj>
              </mc:Choice>
              <mc:Fallback>
                <p:oleObj r:id="rId3" imgW="3333750" imgH="29908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146657" y="3161219"/>
                        <a:ext cx="3333750" cy="2990850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指针与数组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1823720"/>
            <a:ext cx="7279640" cy="4985385"/>
          </a:xfrm>
        </p:spPr>
        <p:txBody>
          <a:bodyPr>
            <a:normAutofit fontScale="92500" lnSpcReduction="10000"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、指针也可以看成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数组名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动态数组应用举例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、行列转换。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输入一个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n*m</a:t>
            </a:r>
            <a:r>
              <a:rPr kumimoji="1"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的稀疏矩阵，只有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</a:t>
            </a:r>
            <a:r>
              <a:rPr kumimoji="1"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个位置有数据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(int)</a:t>
            </a:r>
            <a:r>
              <a:rPr kumimoji="1"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1&lt;=n,m,k&lt;=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10^5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输入存储按行优先，从上到下、从左到右。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输出请按照列优先，从左到右、从上到下。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样例输入：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4 5 3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1 2 12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1 4 23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4 3 45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样例输出：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12 45 23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/>
          <p:nvPr>
            <p:extLst>
              <p:ext uri="{D42A27DB-BD31-4B8C-83A1-F6EECF244321}">
                <p14:modId xmlns:p14="http://schemas.microsoft.com/office/powerpoint/2010/main" val="2293070670"/>
              </p:ext>
            </p:extLst>
          </p:nvPr>
        </p:nvGraphicFramePr>
        <p:xfrm>
          <a:off x="2741762" y="1314019"/>
          <a:ext cx="3867150" cy="471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r:id="rId3" imgW="3867150" imgH="4714875" progId="Paint.Picture">
                  <p:embed/>
                </p:oleObj>
              </mc:Choice>
              <mc:Fallback>
                <p:oleObj r:id="rId3" imgW="3867150" imgH="471487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741762" y="1314019"/>
                        <a:ext cx="3867150" cy="471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指针与数组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785995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、指针也可以看成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数组名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动态数组应用举例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时间复杂度：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O(m+n+k);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空间复杂度：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O(n+k);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还可以进一步优化空间：在读入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后，申请动态数组；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21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行：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*a[y[i]]=d[i];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可以将指针当数组名用，即：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a[y[i]][0]=d[i];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指针与字符串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785995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kumimoji="1" 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语言没有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类，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的字符串就是字符数组，并以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'\0'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作为结束符。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风格的字符串可以初始化，但是不能直接赋值，比如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s=”abcd”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是非法的，要用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strcpy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函数拷贝。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字符串函数很多，还有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strlen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strcmp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strstr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等。都要用到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&lt;cstring&gt;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或者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&lt;string.h&gt;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下面用指针模拟这些函数的实现非法，以便进一步展示指针操作的广泛性。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指针与字符串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1845945"/>
            <a:ext cx="7279640" cy="4731385"/>
          </a:xfrm>
        </p:spPr>
        <p:txBody>
          <a:bodyPr>
            <a:normAutofit/>
          </a:bodyPr>
          <a:lstStyle/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char * strcpy(char *dest,const char *src)//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字符串拷贝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{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char *p=dest;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while (*src != '\0')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{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*dest = *src;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dest++;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src++;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}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*dest = '\0';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return p;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}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函数指针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785995"/>
          </a:xfrm>
        </p:spPr>
        <p:txBody>
          <a:bodyPr>
            <a:normAutofit lnSpcReduction="10000"/>
          </a:bodyPr>
          <a:lstStyle/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程序中的数据保存在内存空间，代码同样保存在内存空间中。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C++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中的函数也保存在内存中，可以通过其入口地址（指针）访问。</a:t>
            </a:r>
          </a:p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另一方面，有些函数在编写时要调用其他的辅助函数，但是尚未确定，在具体执行时，再为其传递辅助函数的地址。比如排序函数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sort(a,a+n,cmp)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；其中的比较函数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cmp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是我们根据需要传递给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sort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的，就是就是传递了函数指针。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 dirty="0" smtClean="0">
                <a:latin typeface="+mn-ea"/>
                <a:ea typeface="+mn-ea"/>
              </a:rPr>
              <a:t>提</a:t>
            </a:r>
            <a:r>
              <a:rPr kumimoji="1" lang="en-US" altLang="zh-CN" b="1" dirty="0" smtClean="0">
                <a:latin typeface="+mn-ea"/>
                <a:ea typeface="+mn-ea"/>
              </a:rPr>
              <a:t>  </a:t>
            </a:r>
            <a:r>
              <a:rPr kumimoji="1" lang="zh-CN" altLang="en-US" b="1" dirty="0" smtClean="0">
                <a:latin typeface="+mn-ea"/>
                <a:ea typeface="+mn-ea"/>
              </a:rPr>
              <a:t>纲</a:t>
            </a:r>
            <a:endParaRPr kumimoji="1" lang="zh-CN" altLang="en-US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0233" y="2219440"/>
            <a:ext cx="6547267" cy="4359917"/>
          </a:xfrm>
        </p:spPr>
        <p:txBody>
          <a:bodyPr>
            <a:normAutofit/>
          </a:bodyPr>
          <a:lstStyle/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指针的含义</a:t>
            </a: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指针的引用与运算</a:t>
            </a: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指针与数组</a:t>
            </a: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指针与字符串</a:t>
            </a: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函数指针</a:t>
            </a:r>
            <a:endParaRPr kumimoji="1"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指针的扩展</a:t>
            </a: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endParaRPr kumimoji="1"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endParaRPr kumimoji="1"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lvl="1">
              <a:lnSpc>
                <a:spcPct val="130000"/>
              </a:lnSpc>
              <a:spcBef>
                <a:spcPts val="1800"/>
              </a:spcBef>
              <a:buClr>
                <a:schemeClr val="accent1"/>
              </a:buClr>
            </a:pPr>
            <a:endParaRPr kumimoji="1"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函数指针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764030" y="1845945"/>
            <a:ext cx="7279640" cy="4731385"/>
          </a:xfrm>
        </p:spPr>
        <p:txBody>
          <a:bodyPr>
            <a:normAutofit/>
          </a:bodyPr>
          <a:lstStyle/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int test(int a)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{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return a;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}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int main()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{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cout&lt;&lt;test&lt;&lt;endl;//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显示函数地址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int (*fp) (int a);//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定义一个指向函数的指针变量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fp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fp=test;//</a:t>
            </a:r>
            <a:r>
              <a:rPr kumimoji="1"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将函数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test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的地址传给指针函数指针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fp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cout&lt;&lt;fp(5)&lt;&lt;endl;//</a:t>
            </a:r>
            <a:r>
              <a:rPr kumimoji="1"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调用函数，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C++</a:t>
            </a:r>
            <a:r>
              <a:rPr kumimoji="1"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的写法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cout&lt;&lt;(*fp)(10)&lt;&lt;endl;//</a:t>
            </a:r>
            <a:r>
              <a:rPr kumimoji="1"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调用函数，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兼容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语言的写法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}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函数指针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785995"/>
          </a:xfrm>
        </p:spPr>
        <p:txBody>
          <a:bodyPr>
            <a:normAutofit lnSpcReduction="10000"/>
          </a:bodyPr>
          <a:lstStyle/>
          <a:p>
            <a:pPr marL="342900" lvl="1" indent="-342900" fontAlgn="auto">
              <a:lnSpc>
                <a:spcPct val="150000"/>
              </a:lnSpc>
              <a:spcBef>
                <a:spcPts val="0"/>
              </a:spcBef>
            </a:pP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函数指针的基础操作有三个：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、声明函数指针：与函数原型一致，如：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int test(int)---&gt;int 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(*fp)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(int)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、获取函数的地址：直接使用函数名即可，如：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fp = test;   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函数名和数组名一样，看成指针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、使用函数指针调用函数：如：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fp  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或者  （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*fp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、函数指针还支持一种结合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typedef</a:t>
            </a:r>
            <a:r>
              <a:rPr kumimoji="1" lang="zh-CN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的声明方式，如下例：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函数指针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764030" y="1845945"/>
            <a:ext cx="7279640" cy="4731385"/>
          </a:xfrm>
        </p:spPr>
        <p:txBody>
          <a:bodyPr>
            <a:normAutofit lnSpcReduction="10000"/>
          </a:bodyPr>
          <a:lstStyle/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int add(int a,int b)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{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return a+b;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}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en-US" alt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typedef int (*addp)(int,int);//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定义函数指针变量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addp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en-US" alt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int main()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{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addp fp = add;//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定义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addp</a:t>
            </a:r>
            <a:r>
              <a:rPr kumimoji="1" lang="zh-CN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类型的函数指针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fp</a:t>
            </a:r>
            <a:r>
              <a:rPr kumimoji="1"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并赋值为</a:t>
            </a: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add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cout&lt;&lt;fp(2,5)&lt;&lt;endl;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return 0;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}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指针的扩展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、指针与引用：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C++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中的复合类型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引用变量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、指针变量与引用变量对比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1975" y="5704205"/>
            <a:ext cx="6797040" cy="1078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、程序中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*f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都是指向同一个内存地址；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、适当使用别名代替多重数组引用，会使程序代码简洁，比如：</a:t>
            </a:r>
          </a:p>
        </p:txBody>
      </p:sp>
      <p:graphicFrame>
        <p:nvGraphicFramePr>
          <p:cNvPr id="4" name="对象 3"/>
          <p:cNvGraphicFramePr/>
          <p:nvPr>
            <p:extLst>
              <p:ext uri="{D42A27DB-BD31-4B8C-83A1-F6EECF244321}">
                <p14:modId xmlns:p14="http://schemas.microsoft.com/office/powerpoint/2010/main" val="3628331449"/>
              </p:ext>
            </p:extLst>
          </p:nvPr>
        </p:nvGraphicFramePr>
        <p:xfrm>
          <a:off x="2707893" y="3135586"/>
          <a:ext cx="4314825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r:id="rId3" imgW="4314825" imgH="2409825" progId="Paint.Picture">
                  <p:embed/>
                </p:oleObj>
              </mc:Choice>
              <mc:Fallback>
                <p:oleObj r:id="rId3" imgW="4314825" imgH="24098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707893" y="3135586"/>
                        <a:ext cx="4314825" cy="2409825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指针的扩展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递推式：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f[a[i][j]] = (f[a[i][j]-1]+f[a[i][j]-2)*a[i][j];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用引用变量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1" lang="en-US" altLang="zh-CN" sz="2000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&amp;k=a[i][j];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简化为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f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[k] = (f[k-1]+f[k-2])*k;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en-US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函数参数一般都是按值传递方式（单向，相当于拷贝），如果想要突破这个限制，就可以采用按指针传递的方式（如数组）。现在有了引用参数，我们就可以使得函数中的变量名成为调用函数中的变量的别名，这种传递参数的方式叫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按引用传递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，举例如下：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指针的扩展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、指针与引用：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C++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中的符合类型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引用变量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、函数使用引用参数举例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/>
          <p:nvPr>
            <p:extLst>
              <p:ext uri="{D42A27DB-BD31-4B8C-83A1-F6EECF244321}">
                <p14:modId xmlns:p14="http://schemas.microsoft.com/office/powerpoint/2010/main" val="2256559253"/>
              </p:ext>
            </p:extLst>
          </p:nvPr>
        </p:nvGraphicFramePr>
        <p:xfrm>
          <a:off x="3048677" y="718089"/>
          <a:ext cx="2533650" cy="543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r:id="rId3" imgW="2533650" imgH="5438775" progId="Paint.Picture">
                  <p:embed/>
                </p:oleObj>
              </mc:Choice>
              <mc:Fallback>
                <p:oleObj r:id="rId3" imgW="2533650" imgH="543877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3048677" y="718089"/>
                        <a:ext cx="2533650" cy="5438775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指针的扩展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、指针与引用：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C++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中的符合类型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引用变量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、函数使用引用参数举例</a:t>
            </a:r>
            <a:endParaRPr kumimoji="1"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运行程序，输出：</a:t>
            </a:r>
            <a:endParaRPr kumimoji="1"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0 20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0 10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0 20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可以看出，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引用参数的定义、传递、调用都很简单方便。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指针的扩展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、指向结构体变量的指针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一个结构体变量的指针就是该变量占据的内存段的起始地址。如下图：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903" y="3650437"/>
            <a:ext cx="6483657" cy="2437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指针的扩展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、指向结构体变量的指针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、使用指针变量访问结构体成员举例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zh-CN" altLang="zh-CN" sz="2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4723" y="3054226"/>
            <a:ext cx="3800491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4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、指针访问结构体成员有两种方式：</a:t>
            </a:r>
            <a:endParaRPr lang="en-US" altLang="zh-CN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 (*p).name,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不能写成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en-US" altLang="zh-CN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p.name</a:t>
            </a:r>
            <a:endParaRPr lang="en-US" altLang="zh-CN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 p-&gt;name</a:t>
            </a:r>
          </a:p>
          <a:p>
            <a:pPr fontAlgn="auto">
              <a:lnSpc>
                <a:spcPct val="14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两者都相当于</a:t>
            </a:r>
            <a:r>
              <a:rPr lang="en-US" altLang="zh-CN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x.name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、函数变量参数通常按值传递，如果传递一个结构体变量就要复制整个结构体，效率不高，这时一般都用指针或者引用。</a:t>
            </a:r>
            <a:endParaRPr lang="zh-CN" altLang="zh-CN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1873885" y="2964815"/>
          <a:ext cx="2932430" cy="3653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r:id="rId3" imgW="2524125" imgH="3133725" progId="Paint.Picture">
                  <p:embed/>
                </p:oleObj>
              </mc:Choice>
              <mc:Fallback>
                <p:oleObj r:id="rId3" imgW="2524125" imgH="31337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3885" y="2964815"/>
                        <a:ext cx="2932430" cy="3653790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</a:rPr>
              <a:t>指针的含义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1790" y="2010549"/>
            <a:ext cx="6861442" cy="4538797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C++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功能强大，被誉为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大底层操作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的一个数据结构就是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指针。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理解指针的原理和运算是高水平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OI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选手必须掌握的能力。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本质上，指针和其他变量一样，存放的也是数据，只是这个数据是一个地址（指示器：指向某一个内存单元）。</a:t>
            </a:r>
            <a:endParaRPr kumimoji="1"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上机实践</a:t>
            </a:r>
            <a:endParaRPr kumimoji="1"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3070" y="2020888"/>
            <a:ext cx="6612168" cy="410527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实践尝试：</a:t>
            </a: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hlinkClick r:id="rId2"/>
              </a:rPr>
              <a:t>http://noi.openjudge.cn</a:t>
            </a:r>
            <a:r>
              <a:rPr kumimoji="1"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kumimoji="1"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3.2</a:t>
            </a:r>
            <a:endParaRPr kumimoji="1" lang="en-US" altLang="zh-CN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</a:rPr>
              <a:t>指针的含义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1790" y="2010549"/>
            <a:ext cx="6861442" cy="4538797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普通变量的定义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比如：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int a=3;</a:t>
            </a:r>
            <a:endParaRPr kumimoji="1"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lvl="1">
              <a:lnSpc>
                <a:spcPct val="120000"/>
              </a:lnSpc>
            </a:pP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表示：定义一个整形变量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，它的值为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。那么，系统就在内存的某个区域开辟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个字节的连续单元存放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。对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的读写就是对该内存区域的存取操作。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注意：具体哪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个单元，我们并不关心。内存单元的位置就叫做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地址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。可以通过取地址操作符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“&amp;”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获得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的起始地址：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&amp;a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</a:rPr>
              <a:t>指针的含义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1790" y="2010549"/>
            <a:ext cx="6861442" cy="4538797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指针变量的定义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比如：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int *p=NULL;</a:t>
            </a:r>
            <a:endParaRPr kumimoji="1"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lvl="1">
              <a:lnSpc>
                <a:spcPct val="120000"/>
              </a:lnSpc>
            </a:pP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表示：定义一个指针变量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指向一个内存单元，里面存放的是一个内存地址，赋初值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NULL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（其实就是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表示特殊的空地址）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给指针变量赋值</a:t>
            </a:r>
          </a:p>
          <a:p>
            <a:pPr marL="228600" lvl="1">
              <a:lnSpc>
                <a:spcPct val="120000"/>
              </a:lnSpc>
            </a:pP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 = &amp;a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表示：把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变量的内存地址赋值给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。所以，可以通过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间接地操作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，这时，需要用到指针操作符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“*”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，也就是说 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*p </a:t>
            </a:r>
            <a:r>
              <a:rPr kumimoji="1"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等价于 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740" y="3856355"/>
            <a:ext cx="2322830" cy="134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538980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、输入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个不同的整数，通过指针把最大值加</a:t>
            </a:r>
            <a:r>
              <a:rPr kumimoji="1"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并输出。</a:t>
            </a:r>
            <a:endParaRPr kumimoji="1"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lvl="1"/>
            <a:endParaRPr kumimoji="1"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指针的含义</a:t>
            </a:r>
            <a:endParaRPr kumimoji="1" lang="zh-CN" altLang="en-US" dirty="0">
              <a:latin typeface="+mn-ea"/>
              <a:ea typeface="+mn-ea"/>
            </a:endParaRPr>
          </a:p>
        </p:txBody>
      </p:sp>
      <p:graphicFrame>
        <p:nvGraphicFramePr>
          <p:cNvPr id="2" name="对象 1"/>
          <p:cNvGraphicFramePr/>
          <p:nvPr>
            <p:extLst>
              <p:ext uri="{D42A27DB-BD31-4B8C-83A1-F6EECF244321}">
                <p14:modId xmlns:p14="http://schemas.microsoft.com/office/powerpoint/2010/main" val="2443871962"/>
              </p:ext>
            </p:extLst>
          </p:nvPr>
        </p:nvGraphicFramePr>
        <p:xfrm>
          <a:off x="2531153" y="3595384"/>
          <a:ext cx="1933575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3" imgW="1933575" imgH="2266950" progId="Paint.Picture">
                  <p:embed/>
                </p:oleObj>
              </mc:Choice>
              <mc:Fallback>
                <p:oleObj r:id="rId3" imgW="1933575" imgH="22669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531153" y="3595384"/>
                        <a:ext cx="1933575" cy="2266950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346700" y="3054985"/>
            <a:ext cx="3357245" cy="365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的地址空间是不确定的。第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行时为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NULL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，第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9-10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行根据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的大小及他们的地址，才能确定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的值。</a:t>
            </a:r>
          </a:p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、体会：</a:t>
            </a:r>
          </a:p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 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是静态的数据结构。</a:t>
            </a:r>
          </a:p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 *p;p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是动态的数据结构。</a:t>
            </a:r>
          </a:p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、指针的动态性，还体现在可以根据需要随时可以动态申请，方法如下：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 *p;</a:t>
            </a:r>
          </a:p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p = new(int);</a:t>
            </a:r>
          </a:p>
          <a:p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*p = 3;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指针的引用与运算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20000"/>
              </a:lnSpc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指针引用：指针变量与普通变量的对应关系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int *p          int a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p               &amp;a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*p              a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*p = 3          a = 3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endParaRPr kumimoji="1"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指针运算：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、指针变量的初始化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int *p = NULL;      </a:t>
            </a: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初始化为零指针（特殊地址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int a;int *p = &amp;a;  </a:t>
            </a:r>
            <a:r>
              <a:rPr kumimoji="1"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初始化为的地址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int *p = new(int);</a:t>
            </a:r>
            <a:r>
              <a:rPr kumimoji="1"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申请一个空间给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kumimoji="1"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*p</a:t>
            </a:r>
            <a:r>
              <a:rPr kumimoji="1"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不确定</a:t>
            </a:r>
          </a:p>
          <a:p>
            <a:pPr marL="342900" lvl="1" indent="-342900">
              <a:lnSpc>
                <a:spcPct val="120000"/>
              </a:lnSpc>
            </a:pPr>
            <a:r>
              <a:rPr kumimoji="1"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注意：定义的局部指针变量，其地址是随机的，直接操作会引发不可预测的错误。指针一定要有所指，否则考试得</a:t>
            </a:r>
            <a:r>
              <a:rPr kumimoji="1"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kumimoji="1"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分。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指针的引用与运算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750" y="1688745"/>
            <a:ext cx="6574334" cy="29857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750" y="4809551"/>
            <a:ext cx="6574334" cy="1960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304178" y="685800"/>
            <a:ext cx="4948238" cy="886968"/>
          </a:xfrm>
        </p:spPr>
        <p:txBody>
          <a:bodyPr/>
          <a:lstStyle/>
          <a:p>
            <a:r>
              <a:rPr kumimoji="1" lang="zh-CN" altLang="en-US" dirty="0">
                <a:latin typeface="+mn-ea"/>
                <a:ea typeface="+mn-ea"/>
                <a:sym typeface="+mn-ea"/>
              </a:rPr>
              <a:t>指针的引用与运算</a:t>
            </a:r>
            <a:endParaRPr kumimoji="1" lang="en-US" altLang="zh-CN" dirty="0">
              <a:latin typeface="+mn-ea"/>
              <a:ea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2010410"/>
            <a:ext cx="7279640" cy="4672330"/>
          </a:xfrm>
        </p:spPr>
        <p:txBody>
          <a:bodyPr>
            <a:normAutofit/>
          </a:bodyPr>
          <a:lstStyle/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指针运算：</a:t>
            </a:r>
          </a:p>
          <a:p>
            <a:pPr marL="342900" lvl="1" indent="-34290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、指针变量的初始化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、指针变量的 </a:t>
            </a:r>
            <a:r>
              <a:rPr kumimoji="1"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 - </a:t>
            </a:r>
            <a:r>
              <a:rPr kumimoji="1"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</a:t>
            </a:r>
          </a:p>
          <a:p>
            <a:pPr marL="0" lvl="1" indent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、输入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kumimoji="1" lang="zh-CN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个整数，使用指针变量访问输出。</a:t>
            </a:r>
          </a:p>
        </p:txBody>
      </p:sp>
      <p:graphicFrame>
        <p:nvGraphicFramePr>
          <p:cNvPr id="2" name="对象 1"/>
          <p:cNvGraphicFramePr/>
          <p:nvPr>
            <p:extLst>
              <p:ext uri="{D42A27DB-BD31-4B8C-83A1-F6EECF244321}">
                <p14:modId xmlns:p14="http://schemas.microsoft.com/office/powerpoint/2010/main" val="2716974579"/>
              </p:ext>
            </p:extLst>
          </p:nvPr>
        </p:nvGraphicFramePr>
        <p:xfrm>
          <a:off x="2187651" y="3891280"/>
          <a:ext cx="2219325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r:id="rId3" imgW="2219325" imgH="2714625" progId="Paint.Picture">
                  <p:embed/>
                </p:oleObj>
              </mc:Choice>
              <mc:Fallback>
                <p:oleObj r:id="rId3" imgW="2219325" imgH="27146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2187651" y="3891280"/>
                        <a:ext cx="2219325" cy="2714625"/>
                      </a:xfrm>
                      <a:prstGeom prst="rect">
                        <a:avLst/>
                      </a:prstGeom>
                      <a:ln w="12700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806315" y="3554095"/>
            <a:ext cx="3898900" cy="3051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、指针变量的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+-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运算一般都是配合数组操作的（连续存储空间）；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、第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行的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p++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是广义的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“+1”,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本质上是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 = p + sizeof(int)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、注意：</a:t>
            </a:r>
          </a:p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*p + 3 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 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p+3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）是不同的。</a:t>
            </a:r>
          </a:p>
          <a:p>
            <a:pPr fontAlgn="auto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对于本题，前者是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a[0]+3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；后者是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a[3]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鼓舞">
  <a:themeElements>
    <a:clrScheme name="鼓舞">
      <a:dk1>
        <a:sysClr val="windowText" lastClr="000000"/>
      </a:dk1>
      <a:lt1>
        <a:sysClr val="window" lastClr="FFFFFF"/>
      </a:lt1>
      <a:dk2>
        <a:srgbClr val="2F2F26"/>
      </a:dk2>
      <a:lt2>
        <a:srgbClr val="9FA795"/>
      </a:lt2>
      <a:accent1>
        <a:srgbClr val="749805"/>
      </a:accent1>
      <a:accent2>
        <a:srgbClr val="BACC82"/>
      </a:accent2>
      <a:accent3>
        <a:srgbClr val="6E9EC2"/>
      </a:accent3>
      <a:accent4>
        <a:srgbClr val="2046A5"/>
      </a:accent4>
      <a:accent5>
        <a:srgbClr val="5039C6"/>
      </a:accent5>
      <a:accent6>
        <a:srgbClr val="7411D0"/>
      </a:accent6>
      <a:hlink>
        <a:srgbClr val="FFC000"/>
      </a:hlink>
      <a:folHlink>
        <a:srgbClr val="C0C000"/>
      </a:folHlink>
    </a:clrScheme>
    <a:fontScheme name="鼓舞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鼓舞">
      <a:fillStyleLst>
        <a:solidFill>
          <a:schemeClr val="phClr"/>
        </a:solidFill>
        <a:gradFill rotWithShape="1">
          <a:gsLst>
            <a:gs pos="25000">
              <a:schemeClr val="phClr">
                <a:tint val="90000"/>
                <a:shade val="100000"/>
                <a:alpha val="90000"/>
                <a:satMod val="150000"/>
              </a:schemeClr>
            </a:gs>
            <a:gs pos="100000">
              <a:schemeClr val="phClr">
                <a:tint val="100000"/>
                <a:shade val="60000"/>
                <a:satMod val="13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0000"/>
                <a:shade val="100000"/>
                <a:alpha val="85000"/>
                <a:satMod val="150000"/>
              </a:schemeClr>
            </a:gs>
            <a:gs pos="33000">
              <a:schemeClr val="phClr">
                <a:tint val="90000"/>
                <a:shade val="100000"/>
                <a:alpha val="95000"/>
                <a:satMod val="130000"/>
              </a:schemeClr>
            </a:gs>
            <a:gs pos="67000">
              <a:schemeClr val="phClr">
                <a:shade val="70000"/>
                <a:satMod val="135000"/>
              </a:schemeClr>
            </a:gs>
            <a:gs pos="100000">
              <a:schemeClr val="phClr">
                <a:shade val="50000"/>
                <a:satMod val="135000"/>
              </a:schemeClr>
            </a:gs>
          </a:gsLst>
          <a:lin ang="13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thickThin" algn="ctr">
          <a:solidFill>
            <a:schemeClr val="phClr"/>
          </a:solidFill>
          <a:prstDash val="solid"/>
        </a:ln>
        <a:ln w="38100" cap="flat" cmpd="thinThick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a:effectStyle>
        <a:effectStyle>
          <a:effectLst>
            <a:innerShdw blurRad="50800" dist="25400" dir="2400000">
              <a:srgbClr val="808080">
                <a:alpha val="75000"/>
              </a:srgbClr>
            </a:innerShdw>
            <a:reflection blurRad="38100" stA="26000" endPos="35000" dist="12700" dir="5400000" fadeDir="48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鼓舞.thmx</Template>
  <TotalTime>214</TotalTime>
  <Words>1784</Words>
  <Application>Microsoft Macintosh PowerPoint</Application>
  <PresentationFormat>全屏显示(4:3)</PresentationFormat>
  <Paragraphs>219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鼓舞</vt:lpstr>
      <vt:lpstr>Paint.Picture</vt:lpstr>
      <vt:lpstr>C++编程入门</vt:lpstr>
      <vt:lpstr>提  纲</vt:lpstr>
      <vt:lpstr>指针的含义</vt:lpstr>
      <vt:lpstr>指针的含义</vt:lpstr>
      <vt:lpstr>指针的含义</vt:lpstr>
      <vt:lpstr>指针的含义</vt:lpstr>
      <vt:lpstr>指针的引用与运算</vt:lpstr>
      <vt:lpstr>指针的引用与运算</vt:lpstr>
      <vt:lpstr>指针的引用与运算</vt:lpstr>
      <vt:lpstr>指针的引用与运算</vt:lpstr>
      <vt:lpstr>指针的引用与运算</vt:lpstr>
      <vt:lpstr>指针与数组</vt:lpstr>
      <vt:lpstr>指针与数组</vt:lpstr>
      <vt:lpstr>指针与数组</vt:lpstr>
      <vt:lpstr>PowerPoint 演示文稿</vt:lpstr>
      <vt:lpstr>指针与数组</vt:lpstr>
      <vt:lpstr>指针与字符串</vt:lpstr>
      <vt:lpstr>指针与字符串</vt:lpstr>
      <vt:lpstr>函数指针</vt:lpstr>
      <vt:lpstr>函数指针</vt:lpstr>
      <vt:lpstr>函数指针</vt:lpstr>
      <vt:lpstr>函数指针</vt:lpstr>
      <vt:lpstr>指针的扩展</vt:lpstr>
      <vt:lpstr>指针的扩展</vt:lpstr>
      <vt:lpstr>指针的扩展</vt:lpstr>
      <vt:lpstr>PowerPoint 演示文稿</vt:lpstr>
      <vt:lpstr>指针的扩展</vt:lpstr>
      <vt:lpstr>指针的扩展</vt:lpstr>
      <vt:lpstr>指针的扩展</vt:lpstr>
      <vt:lpstr>上机实践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C++编程入门</dc:title>
  <dc:creator>厚从 林</dc:creator>
  <cp:lastModifiedBy>厚从 林</cp:lastModifiedBy>
  <cp:revision>261</cp:revision>
  <dcterms:created xsi:type="dcterms:W3CDTF">2016-10-08T00:35:00Z</dcterms:created>
  <dcterms:modified xsi:type="dcterms:W3CDTF">2017-02-17T06:02:08Z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